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73" r:id="rId3"/>
    <p:sldId id="276" r:id="rId4"/>
    <p:sldId id="274" r:id="rId5"/>
    <p:sldId id="282" r:id="rId6"/>
    <p:sldId id="278" r:id="rId7"/>
    <p:sldId id="279" r:id="rId8"/>
    <p:sldId id="280" r:id="rId9"/>
    <p:sldId id="269" r:id="rId10"/>
    <p:sldId id="270" r:id="rId11"/>
    <p:sldId id="257" r:id="rId12"/>
    <p:sldId id="262" r:id="rId13"/>
    <p:sldId id="264" r:id="rId14"/>
    <p:sldId id="265" r:id="rId15"/>
    <p:sldId id="283" r:id="rId16"/>
    <p:sldId id="271" r:id="rId17"/>
    <p:sldId id="261" r:id="rId18"/>
    <p:sldId id="259" r:id="rId19"/>
    <p:sldId id="260" r:id="rId20"/>
    <p:sldId id="267" r:id="rId21"/>
    <p:sldId id="263" r:id="rId22"/>
    <p:sldId id="266" r:id="rId23"/>
    <p:sldId id="268" r:id="rId24"/>
    <p:sldId id="272"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74" d="100"/>
          <a:sy n="74" d="100"/>
        </p:scale>
        <p:origin x="456" y="72"/>
      </p:cViewPr>
      <p:guideLst>
        <p:guide orient="horz" pos="4042"/>
        <p:guide pos="3840"/>
      </p:guideLst>
    </p:cSldViewPr>
  </p:slideViewPr>
  <p:notesTextViewPr>
    <p:cViewPr>
      <p:scale>
        <a:sx n="1" d="1"/>
        <a:sy n="1" d="1"/>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ECAE3-D6D9-4788-9111-AB86213B501C}" type="datetimeFigureOut">
              <a:rPr lang="en-IN" smtClean="0"/>
              <a:t>01-06-2016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3BF7C-14C7-4F1B-B2E4-F94178717813}" type="slidenum">
              <a:rPr lang="en-IN" smtClean="0"/>
              <a:t>‹#›</a:t>
            </a:fld>
            <a:endParaRPr lang="en-IN"/>
          </a:p>
        </p:txBody>
      </p:sp>
    </p:spTree>
    <p:extLst>
      <p:ext uri="{BB962C8B-B14F-4D97-AF65-F5344CB8AC3E}">
        <p14:creationId xmlns:p14="http://schemas.microsoft.com/office/powerpoint/2010/main" val="356793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D43BF7C-14C7-4F1B-B2E4-F94178717813}" type="slidenum">
              <a:rPr lang="en-IN" smtClean="0"/>
              <a:t>10</a:t>
            </a:fld>
            <a:endParaRPr lang="en-IN"/>
          </a:p>
        </p:txBody>
      </p:sp>
    </p:spTree>
    <p:extLst>
      <p:ext uri="{BB962C8B-B14F-4D97-AF65-F5344CB8AC3E}">
        <p14:creationId xmlns:p14="http://schemas.microsoft.com/office/powerpoint/2010/main" val="402930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Relationship Id="rId2" Type="http://schemas.openxmlformats.org/officeDocument/2006/relationships/image" Target="../media/image11.jpe"/><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Relationships>
</file>

<file path=ppt/slides/_rels/slide15.xml.rels><?xml version="1.0" encoding="UTF-8" standalone="yes"?>
<Relationships xmlns="http://schemas.openxmlformats.org/package/2006/relationships"><Relationship Id="rId3" Type="http://schemas.openxmlformats.org/officeDocument/2006/relationships/image" Target="../media/image23.jpe"/><Relationship Id="rId2" Type="http://schemas.openxmlformats.org/officeDocument/2006/relationships/image" Target="../media/image22.jpe"/><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9.xml"/><Relationship Id="rId5" Type="http://schemas.openxmlformats.org/officeDocument/2006/relationships/image" Target="../media/image33.jpe"/><Relationship Id="rId4" Type="http://schemas.openxmlformats.org/officeDocument/2006/relationships/image" Target="../media/image32.jpe"/></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47.jpe"/><Relationship Id="rId7" Type="http://schemas.openxmlformats.org/officeDocument/2006/relationships/image" Target="../media/image48.jp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hyperlink" Target="https://en.wikipedia.org/wiki/Kuchipudi" TargetMode="External"/><Relationship Id="rId5" Type="http://schemas.openxmlformats.org/officeDocument/2006/relationships/hyperlink" Target="https://en.wikipedia.org/wiki/Kathak" TargetMode="External"/><Relationship Id="rId4" Type="http://schemas.openxmlformats.org/officeDocument/2006/relationships/hyperlink" Target="https://en.wikipedia.org/wiki/Bharatnatya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880" y="344437"/>
            <a:ext cx="6008728" cy="3084563"/>
          </a:xfrm>
          <a:prstGeom prst="rect">
            <a:avLst/>
          </a:prstGeom>
        </p:spPr>
      </p:pic>
      <p:sp>
        <p:nvSpPr>
          <p:cNvPr id="2" name="Title 1"/>
          <p:cNvSpPr>
            <a:spLocks noGrp="1"/>
          </p:cNvSpPr>
          <p:nvPr>
            <p:ph type="ctrTitle"/>
          </p:nvPr>
        </p:nvSpPr>
        <p:spPr/>
        <p:txBody>
          <a:bodyPr>
            <a:normAutofit/>
          </a:bodyPr>
          <a:lstStyle/>
          <a:p>
            <a:pPr algn="ctr"/>
            <a:r>
              <a:rPr lang="en-IN" sz="5400" dirty="0" smtClean="0"/>
              <a:t>Indian Dance Jewellery</a:t>
            </a:r>
            <a:endParaRPr lang="en-IN" sz="5400" dirty="0"/>
          </a:p>
        </p:txBody>
      </p:sp>
      <p:sp>
        <p:nvSpPr>
          <p:cNvPr id="3" name="TextBox 2"/>
          <p:cNvSpPr txBox="1"/>
          <p:nvPr/>
        </p:nvSpPr>
        <p:spPr>
          <a:xfrm>
            <a:off x="8216722" y="5486400"/>
            <a:ext cx="4494726" cy="646331"/>
          </a:xfrm>
          <a:prstGeom prst="rect">
            <a:avLst/>
          </a:prstGeom>
          <a:noFill/>
        </p:spPr>
        <p:txBody>
          <a:bodyPr wrap="square" rtlCol="0">
            <a:spAutoFit/>
          </a:bodyPr>
          <a:lstStyle/>
          <a:p>
            <a:r>
              <a:rPr lang="en-IN" b="1" i="1" dirty="0" err="1" smtClean="0">
                <a:solidFill>
                  <a:srgbClr val="FFFF00"/>
                </a:solidFill>
              </a:rPr>
              <a:t>Simran</a:t>
            </a:r>
            <a:r>
              <a:rPr lang="en-IN" b="1" i="1" dirty="0" smtClean="0">
                <a:solidFill>
                  <a:srgbClr val="FFFF00"/>
                </a:solidFill>
              </a:rPr>
              <a:t> </a:t>
            </a:r>
            <a:r>
              <a:rPr lang="en-IN" b="1" i="1" dirty="0" err="1" smtClean="0">
                <a:solidFill>
                  <a:srgbClr val="FFFF00"/>
                </a:solidFill>
              </a:rPr>
              <a:t>Godhwani</a:t>
            </a:r>
            <a:r>
              <a:rPr lang="en-IN" b="1" i="1" dirty="0" smtClean="0">
                <a:solidFill>
                  <a:srgbClr val="FFFF00"/>
                </a:solidFill>
              </a:rPr>
              <a:t>, </a:t>
            </a:r>
          </a:p>
          <a:p>
            <a:r>
              <a:rPr lang="en-IN" b="1" i="1" dirty="0" err="1" smtClean="0">
                <a:solidFill>
                  <a:srgbClr val="FFFF00"/>
                </a:solidFill>
              </a:rPr>
              <a:t>Anandaa</a:t>
            </a:r>
            <a:r>
              <a:rPr lang="en-IN" b="1" i="1" dirty="0" smtClean="0">
                <a:solidFill>
                  <a:srgbClr val="FFFF00"/>
                </a:solidFill>
              </a:rPr>
              <a:t> Foundation</a:t>
            </a:r>
          </a:p>
        </p:txBody>
      </p:sp>
    </p:spTree>
    <p:extLst>
      <p:ext uri="{BB962C8B-B14F-4D97-AF65-F5344CB8AC3E}">
        <p14:creationId xmlns:p14="http://schemas.microsoft.com/office/powerpoint/2010/main" val="278994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 y="602671"/>
            <a:ext cx="3741313" cy="584775"/>
          </a:xfrm>
          <a:prstGeom prst="rect">
            <a:avLst/>
          </a:prstGeom>
          <a:noFill/>
        </p:spPr>
        <p:txBody>
          <a:bodyPr wrap="square" rtlCol="0">
            <a:spAutoFit/>
          </a:bodyPr>
          <a:lstStyle/>
          <a:p>
            <a:r>
              <a:rPr lang="en-IN" sz="3200" dirty="0" err="1" smtClean="0"/>
              <a:t>Jhoomar</a:t>
            </a:r>
            <a:r>
              <a:rPr lang="en-IN" sz="3200" dirty="0" smtClean="0"/>
              <a:t> - </a:t>
            </a:r>
            <a:r>
              <a:rPr lang="en-IN" sz="3200" dirty="0" err="1" smtClean="0"/>
              <a:t>Passa</a:t>
            </a:r>
            <a:endParaRPr lang="en-IN" sz="3200" dirty="0"/>
          </a:p>
        </p:txBody>
      </p:sp>
      <p:sp>
        <p:nvSpPr>
          <p:cNvPr id="5" name="Rectangle 4"/>
          <p:cNvSpPr/>
          <p:nvPr/>
        </p:nvSpPr>
        <p:spPr>
          <a:xfrm>
            <a:off x="457200" y="1648496"/>
            <a:ext cx="5982237" cy="378565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US" sz="1600" dirty="0" smtClean="0">
                <a:ea typeface="Times New Roman" panose="02020603050405020304" pitchFamily="18" charset="0"/>
                <a:cs typeface="Times New Roman" panose="02020603050405020304" pitchFamily="18" charset="0"/>
              </a:rPr>
              <a:t>Traditional Kathak jewellery worn for side heads with both hooks attached to the hair. It came into existence with the Mughal Empire. </a:t>
            </a:r>
            <a:endParaRPr lang="en-US" sz="1600" dirty="0">
              <a:ea typeface="Times New Roman" panose="02020603050405020304" pitchFamily="18"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US" sz="1600" dirty="0" err="1" smtClean="0">
                <a:ea typeface="Times New Roman" panose="02020603050405020304" pitchFamily="18" charset="0"/>
                <a:cs typeface="Times New Roman" panose="02020603050405020304" pitchFamily="18" charset="0"/>
              </a:rPr>
              <a:t>Passa</a:t>
            </a:r>
            <a:r>
              <a:rPr lang="en-US" sz="1600" dirty="0" smtClean="0">
                <a:ea typeface="Times New Roman" panose="02020603050405020304" pitchFamily="18" charset="0"/>
                <a:cs typeface="Times New Roman" panose="02020603050405020304" pitchFamily="18" charset="0"/>
              </a:rPr>
              <a:t> is </a:t>
            </a:r>
            <a:r>
              <a:rPr lang="en-US" sz="1600" dirty="0" err="1" smtClean="0">
                <a:ea typeface="Times New Roman" panose="02020603050405020304" pitchFamily="18" charset="0"/>
                <a:cs typeface="Times New Roman" panose="02020603050405020304" pitchFamily="18" charset="0"/>
              </a:rPr>
              <a:t>hindi</a:t>
            </a:r>
            <a:r>
              <a:rPr lang="en-US" sz="1600" dirty="0" smtClean="0">
                <a:ea typeface="Times New Roman" panose="02020603050405020304" pitchFamily="18" charset="0"/>
                <a:cs typeface="Times New Roman" panose="02020603050405020304" pitchFamily="18" charset="0"/>
              </a:rPr>
              <a:t> or </a:t>
            </a:r>
            <a:r>
              <a:rPr lang="en-US" sz="1600" dirty="0" err="1" smtClean="0">
                <a:ea typeface="Times New Roman" panose="02020603050405020304" pitchFamily="18" charset="0"/>
                <a:cs typeface="Times New Roman" panose="02020603050405020304" pitchFamily="18" charset="0"/>
              </a:rPr>
              <a:t>urdu</a:t>
            </a:r>
            <a:r>
              <a:rPr lang="en-US" sz="1600" dirty="0" smtClean="0">
                <a:ea typeface="Times New Roman" panose="02020603050405020304" pitchFamily="18" charset="0"/>
                <a:cs typeface="Times New Roman" panose="02020603050405020304" pitchFamily="18" charset="0"/>
              </a:rPr>
              <a:t> word used for one side. It is known by many names like half </a:t>
            </a:r>
            <a:r>
              <a:rPr lang="en-US" sz="1600" dirty="0" err="1" smtClean="0">
                <a:ea typeface="Times New Roman" panose="02020603050405020304" pitchFamily="18" charset="0"/>
                <a:cs typeface="Times New Roman" panose="02020603050405020304" pitchFamily="18" charset="0"/>
              </a:rPr>
              <a:t>mang</a:t>
            </a:r>
            <a:r>
              <a:rPr lang="en-US" sz="1600" dirty="0" smtClean="0">
                <a:ea typeface="Times New Roman" panose="02020603050405020304" pitchFamily="18" charset="0"/>
                <a:cs typeface="Times New Roman" panose="02020603050405020304" pitchFamily="18" charset="0"/>
              </a:rPr>
              <a:t> </a:t>
            </a:r>
            <a:r>
              <a:rPr lang="en-US" sz="1600" dirty="0" err="1" smtClean="0">
                <a:ea typeface="Times New Roman" panose="02020603050405020304" pitchFamily="18" charset="0"/>
                <a:cs typeface="Times New Roman" panose="02020603050405020304" pitchFamily="18" charset="0"/>
              </a:rPr>
              <a:t>tika</a:t>
            </a:r>
            <a:r>
              <a:rPr lang="en-US" sz="1600" dirty="0" smtClean="0">
                <a:ea typeface="Times New Roman" panose="02020603050405020304" pitchFamily="18" charset="0"/>
                <a:cs typeface="Times New Roman" panose="02020603050405020304" pitchFamily="18" charset="0"/>
              </a:rPr>
              <a:t>, </a:t>
            </a:r>
            <a:r>
              <a:rPr lang="en-US" sz="1600" dirty="0" err="1" smtClean="0">
                <a:ea typeface="Times New Roman" panose="02020603050405020304" pitchFamily="18" charset="0"/>
                <a:cs typeface="Times New Roman" panose="02020603050405020304" pitchFamily="18" charset="0"/>
              </a:rPr>
              <a:t>jhumar</a:t>
            </a:r>
            <a:r>
              <a:rPr lang="en-US" sz="1600" dirty="0" smtClean="0">
                <a:ea typeface="Times New Roman" panose="02020603050405020304" pitchFamily="18" charset="0"/>
                <a:cs typeface="Times New Roman" panose="02020603050405020304" pitchFamily="18" charset="0"/>
              </a:rPr>
              <a:t> </a:t>
            </a:r>
            <a:r>
              <a:rPr lang="en-US" sz="1600" dirty="0" err="1" smtClean="0">
                <a:ea typeface="Times New Roman" panose="02020603050405020304" pitchFamily="18" charset="0"/>
                <a:cs typeface="Times New Roman" panose="02020603050405020304" pitchFamily="18" charset="0"/>
              </a:rPr>
              <a:t>etc</a:t>
            </a:r>
            <a:r>
              <a:rPr lang="en-US" sz="1600" dirty="0" smtClean="0">
                <a:ea typeface="Times New Roman" panose="02020603050405020304" pitchFamily="18" charset="0"/>
                <a:cs typeface="Times New Roman" panose="02020603050405020304" pitchFamily="18" charset="0"/>
              </a:rPr>
              <a:t> all meaning that the </a:t>
            </a:r>
            <a:r>
              <a:rPr lang="en-US" sz="1600" dirty="0" err="1" smtClean="0">
                <a:ea typeface="Times New Roman" panose="02020603050405020304" pitchFamily="18" charset="0"/>
                <a:cs typeface="Times New Roman" panose="02020603050405020304" pitchFamily="18" charset="0"/>
              </a:rPr>
              <a:t>tika</a:t>
            </a:r>
            <a:r>
              <a:rPr lang="en-US" sz="1600" dirty="0" smtClean="0">
                <a:ea typeface="Times New Roman" panose="02020603050405020304" pitchFamily="18" charset="0"/>
                <a:cs typeface="Times New Roman" panose="02020603050405020304" pitchFamily="18" charset="0"/>
              </a:rPr>
              <a:t> worn on one side. </a:t>
            </a:r>
          </a:p>
          <a:p>
            <a:pPr marL="285750" indent="-285750">
              <a:lnSpc>
                <a:spcPct val="150000"/>
              </a:lnSpc>
              <a:spcAft>
                <a:spcPts val="0"/>
              </a:spcAft>
              <a:buFont typeface="Arial" panose="020B0604020202020204" pitchFamily="34" charset="0"/>
              <a:buChar char="•"/>
            </a:pPr>
            <a:r>
              <a:rPr lang="en-US" sz="1600" dirty="0" smtClean="0">
                <a:ea typeface="Times New Roman" panose="02020603050405020304" pitchFamily="18" charset="0"/>
                <a:cs typeface="Times New Roman" panose="02020603050405020304" pitchFamily="18" charset="0"/>
              </a:rPr>
              <a:t>The Kathak dancers usually wear it while they are presenting Mughal influenced compositions</a:t>
            </a:r>
          </a:p>
          <a:p>
            <a:pPr marL="285750" indent="-285750">
              <a:lnSpc>
                <a:spcPct val="150000"/>
              </a:lnSpc>
              <a:spcAft>
                <a:spcPts val="0"/>
              </a:spcAft>
              <a:buFont typeface="Arial" panose="020B0604020202020204" pitchFamily="34" charset="0"/>
              <a:buChar char="•"/>
            </a:pPr>
            <a:r>
              <a:rPr lang="en-US" sz="1600" dirty="0" smtClean="0">
                <a:ea typeface="Times New Roman" panose="02020603050405020304" pitchFamily="18" charset="0"/>
                <a:cs typeface="Times New Roman" panose="02020603050405020304" pitchFamily="18" charset="0"/>
              </a:rPr>
              <a:t>This particular jewellery piece is very symbolic to only the Kathak style of classical dance</a:t>
            </a:r>
            <a:endParaRPr lang="en-US" sz="1600" dirty="0" smtClean="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479" y="2019017"/>
            <a:ext cx="5113315" cy="3506273"/>
          </a:xfrm>
          <a:prstGeom prst="rect">
            <a:avLst/>
          </a:prstGeom>
        </p:spPr>
      </p:pic>
    </p:spTree>
    <p:extLst>
      <p:ext uri="{BB962C8B-B14F-4D97-AF65-F5344CB8AC3E}">
        <p14:creationId xmlns:p14="http://schemas.microsoft.com/office/powerpoint/2010/main" val="359302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9465" y="886265"/>
            <a:ext cx="7202658" cy="5003934"/>
          </a:xfrm>
          <a:prstGeom prst="rect">
            <a:avLst/>
          </a:prstGeom>
        </p:spPr>
        <p:txBody>
          <a:bodyPr wrap="square">
            <a:spAutoFit/>
          </a:bodyPr>
          <a:lstStyle/>
          <a:p>
            <a:pPr>
              <a:lnSpc>
                <a:spcPts val="1500"/>
              </a:lnSpc>
              <a:spcBef>
                <a:spcPts val="750"/>
              </a:spcBef>
              <a:spcAft>
                <a:spcPts val="800"/>
              </a:spcAft>
            </a:pPr>
            <a:endParaRPr lang="en-IN" sz="2800" b="1" dirty="0" smtClean="0">
              <a:latin typeface="+mj-lt"/>
              <a:ea typeface="Times New Roman" panose="02020603050405020304" pitchFamily="18" charset="0"/>
              <a:cs typeface="Helvetica" panose="020B0604020202020204" pitchFamily="34" charset="0"/>
            </a:endParaRPr>
          </a:p>
          <a:p>
            <a:pPr>
              <a:lnSpc>
                <a:spcPts val="1500"/>
              </a:lnSpc>
              <a:spcBef>
                <a:spcPts val="750"/>
              </a:spcBef>
              <a:spcAft>
                <a:spcPts val="800"/>
              </a:spcAft>
            </a:pPr>
            <a:r>
              <a:rPr lang="en-IN" sz="2800" b="1" dirty="0" smtClean="0">
                <a:latin typeface="+mj-lt"/>
                <a:ea typeface="Times New Roman" panose="02020603050405020304" pitchFamily="18" charset="0"/>
                <a:cs typeface="Helvetica" panose="020B0604020202020204" pitchFamily="34" charset="0"/>
              </a:rPr>
              <a:t>SARPECH</a:t>
            </a:r>
            <a:r>
              <a:rPr lang="en-IN" b="1" dirty="0" smtClean="0">
                <a:latin typeface="+mj-lt"/>
                <a:ea typeface="Times New Roman" panose="02020603050405020304" pitchFamily="18" charset="0"/>
                <a:cs typeface="Helvetica" panose="020B0604020202020204" pitchFamily="34" charset="0"/>
              </a:rPr>
              <a:t>-  Head Jewellery</a:t>
            </a:r>
          </a:p>
          <a:p>
            <a:pPr>
              <a:lnSpc>
                <a:spcPts val="1680"/>
              </a:lnSpc>
              <a:spcAft>
                <a:spcPts val="750"/>
              </a:spcAft>
            </a:pPr>
            <a:endParaRPr lang="en-IN" dirty="0" smtClean="0">
              <a:latin typeface="+mj-lt"/>
              <a:ea typeface="Times New Roman" panose="02020603050405020304" pitchFamily="18"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smtClean="0">
                <a:latin typeface="+mj-lt"/>
                <a:ea typeface="Times New Roman" panose="02020603050405020304" pitchFamily="18" charset="0"/>
                <a:cs typeface="Times New Roman" panose="02020603050405020304" pitchFamily="18" charset="0"/>
              </a:rPr>
              <a:t>This piece of jewellery originated </a:t>
            </a:r>
            <a:r>
              <a:rPr lang="en-IN" dirty="0">
                <a:latin typeface="+mj-lt"/>
                <a:ea typeface="Times New Roman" panose="02020603050405020304" pitchFamily="18" charset="0"/>
                <a:cs typeface="Times New Roman" panose="02020603050405020304" pitchFamily="18" charset="0"/>
              </a:rPr>
              <a:t>from </a:t>
            </a:r>
            <a:r>
              <a:rPr lang="en-IN" dirty="0" smtClean="0">
                <a:latin typeface="+mj-lt"/>
                <a:ea typeface="Times New Roman" panose="02020603050405020304" pitchFamily="18" charset="0"/>
                <a:cs typeface="Times New Roman" panose="02020603050405020304" pitchFamily="18" charset="0"/>
              </a:rPr>
              <a:t>Rajasthan. It </a:t>
            </a:r>
            <a:r>
              <a:rPr lang="en-IN" dirty="0">
                <a:latin typeface="+mj-lt"/>
                <a:ea typeface="Times New Roman" panose="02020603050405020304" pitchFamily="18" charset="0"/>
                <a:cs typeface="Times New Roman" panose="02020603050405020304" pitchFamily="18" charset="0"/>
              </a:rPr>
              <a:t>is </a:t>
            </a:r>
            <a:r>
              <a:rPr lang="en-IN" dirty="0" smtClean="0">
                <a:latin typeface="+mj-lt"/>
                <a:ea typeface="Times New Roman" panose="02020603050405020304" pitchFamily="18" charset="0"/>
                <a:cs typeface="Times New Roman" panose="02020603050405020304" pitchFamily="18" charset="0"/>
              </a:rPr>
              <a:t>made of </a:t>
            </a:r>
            <a:r>
              <a:rPr lang="en-IN" dirty="0">
                <a:latin typeface="+mj-lt"/>
                <a:ea typeface="Times New Roman" panose="02020603050405020304" pitchFamily="18" charset="0"/>
                <a:cs typeface="Times New Roman" panose="02020603050405020304" pitchFamily="18" charset="0"/>
              </a:rPr>
              <a:t>uncut diamonds and elongated emerald drops. It is topped by a paisley crest. Elaborate Jaipur enamel work covers the reverse of the ornament, not seen here.</a:t>
            </a:r>
            <a:endParaRPr lang="en-IN" sz="1400" dirty="0">
              <a:latin typeface="+mj-lt"/>
              <a:ea typeface="Calibri" panose="020F0502020204030204" pitchFamily="34"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smtClean="0">
                <a:latin typeface="+mj-lt"/>
                <a:ea typeface="Times New Roman" panose="02020603050405020304" pitchFamily="18" charset="0"/>
                <a:cs typeface="Times New Roman" panose="02020603050405020304" pitchFamily="18" charset="0"/>
              </a:rPr>
              <a:t>The origin of this ornament dates back  to 2000 </a:t>
            </a:r>
            <a:r>
              <a:rPr lang="en-IN" dirty="0">
                <a:latin typeface="+mj-lt"/>
                <a:ea typeface="Times New Roman" panose="02020603050405020304" pitchFamily="18" charset="0"/>
                <a:cs typeface="Times New Roman" panose="02020603050405020304" pitchFamily="18" charset="0"/>
              </a:rPr>
              <a:t>years </a:t>
            </a:r>
            <a:r>
              <a:rPr lang="en-IN" dirty="0" smtClean="0">
                <a:latin typeface="+mj-lt"/>
                <a:ea typeface="Times New Roman" panose="02020603050405020304" pitchFamily="18" charset="0"/>
                <a:cs typeface="Times New Roman" panose="02020603050405020304" pitchFamily="18" charset="0"/>
              </a:rPr>
              <a:t>ago. The proof are the paintings on the Ajanta Temples of  women with </a:t>
            </a:r>
            <a:r>
              <a:rPr lang="en-IN" dirty="0">
                <a:latin typeface="+mj-lt"/>
                <a:ea typeface="Times New Roman" panose="02020603050405020304" pitchFamily="18" charset="0"/>
                <a:cs typeface="Times New Roman" panose="02020603050405020304" pitchFamily="18" charset="0"/>
              </a:rPr>
              <a:t>similar head ornaments worn as </a:t>
            </a:r>
            <a:r>
              <a:rPr lang="en-IN" dirty="0" smtClean="0">
                <a:latin typeface="+mj-lt"/>
                <a:ea typeface="Times New Roman" panose="02020603050405020304" pitchFamily="18" charset="0"/>
                <a:cs typeface="Times New Roman" panose="02020603050405020304" pitchFamily="18" charset="0"/>
              </a:rPr>
              <a:t>tiaras. </a:t>
            </a:r>
          </a:p>
          <a:p>
            <a:pPr marL="285750" indent="-285750">
              <a:lnSpc>
                <a:spcPts val="1680"/>
              </a:lnSpc>
              <a:spcAft>
                <a:spcPts val="750"/>
              </a:spcAft>
              <a:buFont typeface="Arial" panose="020B0604020202020204" pitchFamily="34" charset="0"/>
              <a:buChar char="•"/>
            </a:pPr>
            <a:r>
              <a:rPr lang="en-IN" dirty="0" smtClean="0">
                <a:latin typeface="+mj-lt"/>
                <a:ea typeface="Times New Roman" panose="02020603050405020304" pitchFamily="18" charset="0"/>
                <a:cs typeface="Times New Roman" panose="02020603050405020304" pitchFamily="18" charset="0"/>
              </a:rPr>
              <a:t>The </a:t>
            </a:r>
            <a:r>
              <a:rPr lang="en-IN" dirty="0" err="1">
                <a:latin typeface="+mj-lt"/>
                <a:ea typeface="Times New Roman" panose="02020603050405020304" pitchFamily="18" charset="0"/>
                <a:cs typeface="Times New Roman" panose="02020603050405020304" pitchFamily="18" charset="0"/>
              </a:rPr>
              <a:t>Sarpech</a:t>
            </a:r>
            <a:r>
              <a:rPr lang="en-IN" dirty="0">
                <a:latin typeface="+mj-lt"/>
                <a:ea typeface="Times New Roman" panose="02020603050405020304" pitchFamily="18" charset="0"/>
                <a:cs typeface="Times New Roman" panose="02020603050405020304" pitchFamily="18" charset="0"/>
              </a:rPr>
              <a:t> or </a:t>
            </a:r>
            <a:r>
              <a:rPr lang="en-IN" dirty="0" err="1">
                <a:latin typeface="+mj-lt"/>
                <a:ea typeface="Times New Roman" panose="02020603050405020304" pitchFamily="18" charset="0"/>
                <a:cs typeface="Times New Roman" panose="02020603050405020304" pitchFamily="18" charset="0"/>
              </a:rPr>
              <a:t>Shirpej</a:t>
            </a:r>
            <a:r>
              <a:rPr lang="en-IN" dirty="0">
                <a:latin typeface="+mj-lt"/>
                <a:ea typeface="Times New Roman" panose="02020603050405020304" pitchFamily="18" charset="0"/>
                <a:cs typeface="Times New Roman" panose="02020603050405020304" pitchFamily="18" charset="0"/>
              </a:rPr>
              <a:t>, </a:t>
            </a:r>
            <a:r>
              <a:rPr lang="en-IN" dirty="0" smtClean="0">
                <a:latin typeface="+mj-lt"/>
                <a:ea typeface="Times New Roman" panose="02020603050405020304" pitchFamily="18" charset="0"/>
                <a:cs typeface="Times New Roman" panose="02020603050405020304" pitchFamily="18" charset="0"/>
              </a:rPr>
              <a:t>is also an </a:t>
            </a:r>
            <a:r>
              <a:rPr lang="en-IN" dirty="0">
                <a:latin typeface="+mj-lt"/>
                <a:ea typeface="Times New Roman" panose="02020603050405020304" pitchFamily="18" charset="0"/>
                <a:cs typeface="Times New Roman" panose="02020603050405020304" pitchFamily="18" charset="0"/>
              </a:rPr>
              <a:t>ornament worn on princely turbans </a:t>
            </a:r>
            <a:r>
              <a:rPr lang="en-IN" dirty="0" smtClean="0">
                <a:latin typeface="+mj-lt"/>
                <a:ea typeface="Times New Roman" panose="02020603050405020304" pitchFamily="18" charset="0"/>
                <a:cs typeface="Times New Roman" panose="02020603050405020304" pitchFamily="18" charset="0"/>
              </a:rPr>
              <a:t>also meaning </a:t>
            </a:r>
            <a:r>
              <a:rPr lang="en-IN" dirty="0">
                <a:latin typeface="+mj-lt"/>
                <a:ea typeface="Times New Roman" panose="02020603050405020304" pitchFamily="18" charset="0"/>
                <a:cs typeface="Times New Roman" panose="02020603050405020304" pitchFamily="18" charset="0"/>
              </a:rPr>
              <a:t>an adornment for the head, developed, in medieval </a:t>
            </a:r>
            <a:r>
              <a:rPr lang="en-IN" dirty="0" smtClean="0">
                <a:latin typeface="+mj-lt"/>
                <a:ea typeface="Times New Roman" panose="02020603050405020304" pitchFamily="18" charset="0"/>
                <a:cs typeface="Times New Roman" panose="02020603050405020304" pitchFamily="18" charset="0"/>
              </a:rPr>
              <a:t>India. </a:t>
            </a:r>
            <a:r>
              <a:rPr lang="en-IN" dirty="0">
                <a:latin typeface="+mj-lt"/>
                <a:ea typeface="Times New Roman" panose="02020603050405020304" pitchFamily="18" charset="0"/>
                <a:cs typeface="Times New Roman" panose="02020603050405020304" pitchFamily="18" charset="0"/>
              </a:rPr>
              <a:t>It reached perfection in the courts of the Moghuls and the princes of </a:t>
            </a:r>
            <a:r>
              <a:rPr lang="en-IN" dirty="0" smtClean="0">
                <a:latin typeface="+mj-lt"/>
                <a:ea typeface="Times New Roman" panose="02020603050405020304" pitchFamily="18" charset="0"/>
                <a:cs typeface="Times New Roman" panose="02020603050405020304" pitchFamily="18" charset="0"/>
              </a:rPr>
              <a:t>Rajasthan.</a:t>
            </a:r>
          </a:p>
          <a:p>
            <a:pPr marL="285750" indent="-285750">
              <a:lnSpc>
                <a:spcPts val="1680"/>
              </a:lnSpc>
              <a:spcAft>
                <a:spcPts val="750"/>
              </a:spcAft>
              <a:buFont typeface="Arial" panose="020B0604020202020204" pitchFamily="34" charset="0"/>
              <a:buChar char="•"/>
            </a:pPr>
            <a:r>
              <a:rPr lang="en-IN" dirty="0">
                <a:latin typeface="+mj-lt"/>
                <a:ea typeface="Times New Roman" panose="02020603050405020304" pitchFamily="18" charset="0"/>
                <a:cs typeface="Times New Roman" panose="02020603050405020304" pitchFamily="18" charset="0"/>
              </a:rPr>
              <a:t>The craftsmanship used for developing this ornament reached its pinnacle in the 16th century where a king by name Maharaja Man Singh from Jaipur got enamel work experts from Lahore, Pakistan.</a:t>
            </a:r>
          </a:p>
          <a:p>
            <a:pPr>
              <a:lnSpc>
                <a:spcPts val="1680"/>
              </a:lnSpc>
              <a:spcAft>
                <a:spcPts val="750"/>
              </a:spcAft>
            </a:pPr>
            <a:endParaRPr lang="en-IN" dirty="0">
              <a:latin typeface="+mj-l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36" y="3663948"/>
            <a:ext cx="2143125"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99" y="1358898"/>
            <a:ext cx="1981200" cy="2305050"/>
          </a:xfrm>
          <a:prstGeom prst="rect">
            <a:avLst/>
          </a:prstGeom>
        </p:spPr>
      </p:pic>
      <p:sp>
        <p:nvSpPr>
          <p:cNvPr id="2" name="Content Placeholder 1"/>
          <p:cNvSpPr>
            <a:spLocks noGrp="1"/>
          </p:cNvSpPr>
          <p:nvPr>
            <p:ph idx="1"/>
          </p:nvPr>
        </p:nvSpPr>
        <p:spPr/>
        <p:txBody>
          <a:bodyPr/>
          <a:lstStyle/>
          <a:p>
            <a:endParaRPr lang="en-IN" dirty="0"/>
          </a:p>
        </p:txBody>
      </p:sp>
    </p:spTree>
    <p:extLst>
      <p:ext uri="{BB962C8B-B14F-4D97-AF65-F5344CB8AC3E}">
        <p14:creationId xmlns:p14="http://schemas.microsoft.com/office/powerpoint/2010/main" val="318334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369" y="942535"/>
            <a:ext cx="5663731" cy="584775"/>
          </a:xfrm>
          <a:prstGeom prst="rect">
            <a:avLst/>
          </a:prstGeom>
          <a:noFill/>
        </p:spPr>
        <p:txBody>
          <a:bodyPr wrap="square" rtlCol="0">
            <a:spAutoFit/>
          </a:bodyPr>
          <a:lstStyle/>
          <a:p>
            <a:r>
              <a:rPr lang="en-IN" sz="3200" dirty="0" smtClean="0"/>
              <a:t>NATH – NOSE ORNAMENT</a:t>
            </a:r>
            <a:endParaRPr lang="en-IN" sz="3200" dirty="0"/>
          </a:p>
        </p:txBody>
      </p:sp>
      <p:sp>
        <p:nvSpPr>
          <p:cNvPr id="3" name="TextBox 2"/>
          <p:cNvSpPr txBox="1"/>
          <p:nvPr/>
        </p:nvSpPr>
        <p:spPr>
          <a:xfrm>
            <a:off x="443825" y="1723991"/>
            <a:ext cx="7019778" cy="3693319"/>
          </a:xfrm>
          <a:prstGeom prst="rect">
            <a:avLst/>
          </a:prstGeom>
          <a:noFill/>
        </p:spPr>
        <p:txBody>
          <a:bodyPr wrap="square" rtlCol="0">
            <a:spAutoFit/>
          </a:bodyPr>
          <a:lstStyle/>
          <a:p>
            <a:pPr marL="285750" indent="-285750">
              <a:buFont typeface="Arial" panose="020B0604020202020204" pitchFamily="34" charset="0"/>
              <a:buChar char="•"/>
            </a:pPr>
            <a:r>
              <a:rPr lang="en-IN" dirty="0" smtClean="0"/>
              <a:t>Nose </a:t>
            </a:r>
            <a:r>
              <a:rPr lang="en-IN" dirty="0"/>
              <a:t>ornaments have been of different types. There are the single stone and the clove-shaped </a:t>
            </a:r>
            <a:r>
              <a:rPr lang="en-IN" dirty="0" err="1"/>
              <a:t>Laung</a:t>
            </a:r>
            <a:r>
              <a:rPr lang="en-IN" dirty="0"/>
              <a:t> worn on one side of the nose, the jewel worn through the cartilage in the centre of the nose, the </a:t>
            </a:r>
            <a:r>
              <a:rPr lang="en-IN" dirty="0" err="1"/>
              <a:t>Bulak</a:t>
            </a:r>
            <a:r>
              <a:rPr lang="en-IN" dirty="0"/>
              <a:t>, and </a:t>
            </a:r>
            <a:r>
              <a:rPr lang="en-IN" dirty="0" err="1"/>
              <a:t>Naths</a:t>
            </a:r>
            <a:r>
              <a:rPr lang="en-IN" dirty="0"/>
              <a:t> of various shapes and designs</a:t>
            </a:r>
            <a:r>
              <a:rPr lang="en-IN" dirty="0" smtClean="0"/>
              <a: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smtClean="0"/>
              <a:t> </a:t>
            </a:r>
            <a:r>
              <a:rPr lang="en-IN" dirty="0"/>
              <a:t>One of the most elegant, however, is the </a:t>
            </a:r>
            <a:r>
              <a:rPr lang="en-IN" dirty="0" err="1"/>
              <a:t>Nath</a:t>
            </a:r>
            <a:r>
              <a:rPr lang="en-IN" dirty="0"/>
              <a:t> of Maharashtra</a:t>
            </a:r>
            <a:r>
              <a:rPr lang="en-IN" dirty="0" smtClean="0"/>
              <a: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Rarely does one see any reference to nose jewellery in the ancient Hindu texts from which it appears that it could have been brought into the country by Muslims in the 9th or 10th century A.D</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651" y="493558"/>
            <a:ext cx="3034290" cy="27647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367" y="3007745"/>
            <a:ext cx="2292497" cy="31571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806" y="3007745"/>
            <a:ext cx="2466975" cy="1847850"/>
          </a:xfrm>
          <a:prstGeom prst="rect">
            <a:avLst/>
          </a:prstGeom>
        </p:spPr>
      </p:pic>
    </p:spTree>
    <p:extLst>
      <p:ext uri="{BB962C8B-B14F-4D97-AF65-F5344CB8AC3E}">
        <p14:creationId xmlns:p14="http://schemas.microsoft.com/office/powerpoint/2010/main" val="74114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37" y="854809"/>
            <a:ext cx="6688496" cy="310341"/>
          </a:xfrm>
          <a:prstGeom prst="rect">
            <a:avLst/>
          </a:prstGeom>
        </p:spPr>
        <p:txBody>
          <a:bodyPr wrap="square">
            <a:spAutoFit/>
          </a:bodyPr>
          <a:lstStyle/>
          <a:p>
            <a:pPr>
              <a:lnSpc>
                <a:spcPts val="1680"/>
              </a:lnSpc>
              <a:spcBef>
                <a:spcPts val="1200"/>
              </a:spcBef>
              <a:spcAft>
                <a:spcPts val="1200"/>
              </a:spcAft>
            </a:pPr>
            <a:r>
              <a:rPr lang="en-IN" sz="3200" dirty="0">
                <a:latin typeface="+mj-lt"/>
                <a:ea typeface="Times New Roman" panose="02020603050405020304" pitchFamily="18" charset="0"/>
                <a:cs typeface="Times New Roman" panose="02020603050405020304" pitchFamily="18" charset="0"/>
              </a:rPr>
              <a:t>KARANPHOOL </a:t>
            </a:r>
            <a:r>
              <a:rPr lang="en-IN" sz="3200" dirty="0" smtClean="0">
                <a:latin typeface="+mj-lt"/>
                <a:ea typeface="Times New Roman" panose="02020603050405020304" pitchFamily="18" charset="0"/>
                <a:cs typeface="Times New Roman" panose="02020603050405020304" pitchFamily="18" charset="0"/>
              </a:rPr>
              <a:t>JHUMKA – </a:t>
            </a:r>
            <a:r>
              <a:rPr lang="en-IN" sz="3200" dirty="0" smtClean="0">
                <a:latin typeface="+mj-lt"/>
                <a:ea typeface="Times New Roman" panose="02020603050405020304" pitchFamily="18" charset="0"/>
                <a:cs typeface="Times New Roman" panose="02020603050405020304" pitchFamily="18" charset="0"/>
              </a:rPr>
              <a:t>Earring</a:t>
            </a:r>
            <a:endParaRPr lang="en-IN" sz="3200" dirty="0">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181637" y="1364979"/>
            <a:ext cx="5870918" cy="5298886"/>
          </a:xfrm>
          <a:prstGeom prst="rect">
            <a:avLst/>
          </a:prstGeom>
        </p:spPr>
        <p:txBody>
          <a:bodyPr wrap="square">
            <a:spAutoFit/>
          </a:bodyPr>
          <a:lstStyle/>
          <a:p>
            <a:pPr marL="285750" indent="-285750">
              <a:lnSpc>
                <a:spcPts val="1680"/>
              </a:lnSpc>
              <a:spcAft>
                <a:spcPts val="750"/>
              </a:spcAft>
              <a:buFont typeface="Arial" panose="020B0604020202020204" pitchFamily="34" charset="0"/>
              <a:buChar char="•"/>
            </a:pPr>
            <a:r>
              <a:rPr lang="en-IN" dirty="0" err="1" smtClean="0">
                <a:ea typeface="Times New Roman" panose="02020603050405020304" pitchFamily="18" charset="0"/>
                <a:cs typeface="Times New Roman" panose="02020603050405020304" pitchFamily="18" charset="0"/>
              </a:rPr>
              <a:t>Karanphool</a:t>
            </a:r>
            <a:r>
              <a:rPr lang="en-IN" dirty="0" smtClean="0">
                <a:ea typeface="Times New Roman" panose="02020603050405020304" pitchFamily="18" charset="0"/>
                <a:cs typeface="Times New Roman" panose="02020603050405020304" pitchFamily="18" charset="0"/>
              </a:rPr>
              <a:t> </a:t>
            </a:r>
            <a:r>
              <a:rPr lang="en-IN" dirty="0" err="1">
                <a:ea typeface="Times New Roman" panose="02020603050405020304" pitchFamily="18" charset="0"/>
                <a:cs typeface="Times New Roman" panose="02020603050405020304" pitchFamily="18" charset="0"/>
              </a:rPr>
              <a:t>Jhumka</a:t>
            </a:r>
            <a:r>
              <a:rPr lang="en-IN" dirty="0">
                <a:ea typeface="Times New Roman" panose="02020603050405020304" pitchFamily="18" charset="0"/>
                <a:cs typeface="Times New Roman" panose="02020603050405020304" pitchFamily="18" charset="0"/>
              </a:rPr>
              <a:t> is from Rajasthan (</a:t>
            </a:r>
            <a:r>
              <a:rPr lang="en-IN" dirty="0" err="1">
                <a:ea typeface="Times New Roman" panose="02020603050405020304" pitchFamily="18" charset="0"/>
                <a:cs typeface="Times New Roman" panose="02020603050405020304" pitchFamily="18" charset="0"/>
              </a:rPr>
              <a:t>Karanphool</a:t>
            </a:r>
            <a:r>
              <a:rPr lang="en-IN" dirty="0">
                <a:ea typeface="Times New Roman" panose="02020603050405020304" pitchFamily="18" charset="0"/>
                <a:cs typeface="Times New Roman" panose="02020603050405020304" pitchFamily="18" charset="0"/>
              </a:rPr>
              <a:t> meaning a flower for the ear</a:t>
            </a:r>
            <a:r>
              <a:rPr lang="en-IN" dirty="0" smtClean="0">
                <a:ea typeface="Times New Roman" panose="02020603050405020304" pitchFamily="18" charset="0"/>
                <a:cs typeface="Times New Roman" panose="02020603050405020304" pitchFamily="18" charset="0"/>
              </a:rPr>
              <a:t>).</a:t>
            </a:r>
            <a:r>
              <a:rPr lang="en-IN" dirty="0"/>
              <a:t> unique ear covers  in intricate shapes usually depicting a peacock’s feathers, an ear </a:t>
            </a:r>
            <a:r>
              <a:rPr lang="en-IN" dirty="0" smtClean="0"/>
              <a:t>chain attached or </a:t>
            </a:r>
            <a:r>
              <a:rPr lang="en-IN" dirty="0" smtClean="0">
                <a:ea typeface="Times New Roman" panose="02020603050405020304" pitchFamily="18" charset="0"/>
                <a:cs typeface="Times New Roman" panose="02020603050405020304" pitchFamily="18" charset="0"/>
              </a:rPr>
              <a:t>two </a:t>
            </a:r>
            <a:r>
              <a:rPr lang="en-IN" dirty="0">
                <a:ea typeface="Times New Roman" panose="02020603050405020304" pitchFamily="18" charset="0"/>
                <a:cs typeface="Times New Roman" panose="02020603050405020304" pitchFamily="18" charset="0"/>
              </a:rPr>
              <a:t>strands of pearls are taken around the ear to support the weight of the jewel </a:t>
            </a:r>
            <a:r>
              <a:rPr lang="en-IN" dirty="0" smtClean="0"/>
              <a:t>to</a:t>
            </a:r>
            <a:r>
              <a:rPr lang="en-IN" dirty="0"/>
              <a:t> </a:t>
            </a:r>
            <a:r>
              <a:rPr lang="en-IN" b="1" dirty="0" err="1"/>
              <a:t>Jhumkas</a:t>
            </a:r>
            <a:r>
              <a:rPr lang="en-IN" dirty="0"/>
              <a:t> (bell shaped earrings</a:t>
            </a:r>
            <a:r>
              <a:rPr lang="en-IN" dirty="0" smtClean="0"/>
              <a:t>). </a:t>
            </a:r>
          </a:p>
          <a:p>
            <a:pPr marL="285750" indent="-285750">
              <a:lnSpc>
                <a:spcPts val="1680"/>
              </a:lnSpc>
              <a:spcAft>
                <a:spcPts val="750"/>
              </a:spcAft>
              <a:buFont typeface="Arial" panose="020B0604020202020204" pitchFamily="34" charset="0"/>
              <a:buChar char="•"/>
            </a:pPr>
            <a:r>
              <a:rPr lang="en-IN" dirty="0" smtClean="0"/>
              <a:t>The </a:t>
            </a:r>
            <a:r>
              <a:rPr lang="en-IN" dirty="0" err="1" smtClean="0"/>
              <a:t>Bharatnatyam</a:t>
            </a:r>
            <a:r>
              <a:rPr lang="en-IN" dirty="0" smtClean="0"/>
              <a:t> dancers call it </a:t>
            </a:r>
            <a:r>
              <a:rPr lang="en-IN" dirty="0" err="1" smtClean="0"/>
              <a:t>Jimkis</a:t>
            </a:r>
            <a:r>
              <a:rPr lang="en-IN" dirty="0" smtClean="0"/>
              <a:t>, </a:t>
            </a:r>
            <a:r>
              <a:rPr lang="en-IN" dirty="0">
                <a:ea typeface="Times New Roman" panose="02020603050405020304" pitchFamily="18" charset="0"/>
                <a:cs typeface="Times New Roman" panose="02020603050405020304" pitchFamily="18" charset="0"/>
              </a:rPr>
              <a:t>Odissi dancers they are</a:t>
            </a:r>
            <a:r>
              <a:rPr lang="en-IN" dirty="0"/>
              <a:t> ear covers called </a:t>
            </a:r>
            <a:r>
              <a:rPr lang="en-IN" b="1" dirty="0"/>
              <a:t>Kapa</a:t>
            </a:r>
            <a:r>
              <a:rPr lang="en-IN" dirty="0"/>
              <a:t> </a:t>
            </a:r>
            <a:r>
              <a:rPr lang="en-IN" dirty="0" smtClean="0"/>
              <a:t>attached to </a:t>
            </a:r>
            <a:r>
              <a:rPr lang="en-IN" dirty="0" err="1" smtClean="0"/>
              <a:t>Jhumkas</a:t>
            </a:r>
            <a:r>
              <a:rPr lang="en-IN" dirty="0" smtClean="0"/>
              <a:t> </a:t>
            </a:r>
          </a:p>
          <a:p>
            <a:pPr marL="285750" indent="-285750">
              <a:lnSpc>
                <a:spcPts val="1680"/>
              </a:lnSpc>
              <a:spcAft>
                <a:spcPts val="750"/>
              </a:spcAft>
              <a:buFont typeface="Arial" panose="020B0604020202020204" pitchFamily="34" charset="0"/>
              <a:buChar char="•"/>
            </a:pPr>
            <a:r>
              <a:rPr lang="en-IN" dirty="0" smtClean="0">
                <a:ea typeface="Times New Roman" panose="02020603050405020304" pitchFamily="18" charset="0"/>
                <a:cs typeface="Times New Roman" panose="02020603050405020304" pitchFamily="18" charset="0"/>
              </a:rPr>
              <a:t>The </a:t>
            </a:r>
            <a:r>
              <a:rPr lang="en-IN" dirty="0">
                <a:ea typeface="Times New Roman" panose="02020603050405020304" pitchFamily="18" charset="0"/>
                <a:cs typeface="Times New Roman" panose="02020603050405020304" pitchFamily="18" charset="0"/>
              </a:rPr>
              <a:t>projection at the rear is also for the purpose of attaching it to the hair to minimise the weight on the ear</a:t>
            </a:r>
            <a:r>
              <a:rPr lang="en-IN" dirty="0" smtClean="0">
                <a:ea typeface="Times New Roman" panose="02020603050405020304" pitchFamily="18" charset="0"/>
                <a:cs typeface="Times New Roman" panose="02020603050405020304" pitchFamily="18" charset="0"/>
              </a:rPr>
              <a:t>. </a:t>
            </a:r>
            <a:endParaRPr lang="en-IN" sz="1400" dirty="0">
              <a:ea typeface="Calibri" panose="020F0502020204030204" pitchFamily="34"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a:ea typeface="Times New Roman" panose="02020603050405020304" pitchFamily="18" charset="0"/>
                <a:cs typeface="Times New Roman" panose="02020603050405020304" pitchFamily="18" charset="0"/>
              </a:rPr>
              <a:t>In olden times, to make room for more ornaments, the ear was pierced in four places -- the lobe, the inner ear, the outer part of the middle of the ear and the top of the ear.</a:t>
            </a:r>
            <a:endParaRPr lang="en-IN" sz="1400" dirty="0">
              <a:ea typeface="Calibri" panose="020F0502020204030204" pitchFamily="34"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a:ea typeface="Times New Roman" panose="02020603050405020304" pitchFamily="18" charset="0"/>
                <a:cs typeface="Times New Roman" panose="02020603050405020304" pitchFamily="18" charset="0"/>
              </a:rPr>
              <a:t>The most popular jewel for the ear in the north has been the </a:t>
            </a:r>
            <a:r>
              <a:rPr lang="en-IN" dirty="0" err="1">
                <a:ea typeface="Times New Roman" panose="02020603050405020304" pitchFamily="18" charset="0"/>
                <a:cs typeface="Times New Roman" panose="02020603050405020304" pitchFamily="18" charset="0"/>
              </a:rPr>
              <a:t>Karanphool</a:t>
            </a:r>
            <a:r>
              <a:rPr lang="en-IN" dirty="0">
                <a:ea typeface="Times New Roman" panose="02020603050405020304" pitchFamily="18" charset="0"/>
                <a:cs typeface="Times New Roman" panose="02020603050405020304" pitchFamily="18" charset="0"/>
              </a:rPr>
              <a:t>, with the flower motif in the centre of the ornament. The </a:t>
            </a:r>
            <a:r>
              <a:rPr lang="en-IN" dirty="0" err="1">
                <a:ea typeface="Times New Roman" panose="02020603050405020304" pitchFamily="18" charset="0"/>
                <a:cs typeface="Times New Roman" panose="02020603050405020304" pitchFamily="18" charset="0"/>
              </a:rPr>
              <a:t>Jhumka</a:t>
            </a:r>
            <a:r>
              <a:rPr lang="en-IN" dirty="0">
                <a:ea typeface="Times New Roman" panose="02020603050405020304" pitchFamily="18" charset="0"/>
                <a:cs typeface="Times New Roman" panose="02020603050405020304" pitchFamily="18" charset="0"/>
              </a:rPr>
              <a:t> in the shape of a bell has also been separately worn. </a:t>
            </a:r>
            <a:endParaRPr lang="en-IN" sz="14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67" y="-16111"/>
            <a:ext cx="2764040" cy="34325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681" y="3416406"/>
            <a:ext cx="1634694" cy="27977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614" y="2594788"/>
            <a:ext cx="2718067" cy="3419501"/>
          </a:xfrm>
          <a:prstGeom prst="rect">
            <a:avLst/>
          </a:prstGeom>
        </p:spPr>
      </p:pic>
    </p:spTree>
    <p:extLst>
      <p:ext uri="{BB962C8B-B14F-4D97-AF65-F5344CB8AC3E}">
        <p14:creationId xmlns:p14="http://schemas.microsoft.com/office/powerpoint/2010/main" val="219593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26" y="313984"/>
            <a:ext cx="5838092" cy="1077218"/>
          </a:xfrm>
          <a:prstGeom prst="rect">
            <a:avLst/>
          </a:prstGeom>
          <a:noFill/>
        </p:spPr>
        <p:txBody>
          <a:bodyPr wrap="square" rtlCol="0">
            <a:spAutoFit/>
          </a:bodyPr>
          <a:lstStyle/>
          <a:p>
            <a:r>
              <a:rPr lang="en-IN" sz="3200" dirty="0" smtClean="0"/>
              <a:t>JADANAGAM – HAIR ORNAMENT</a:t>
            </a:r>
            <a:endParaRPr lang="en-IN" sz="3200" dirty="0"/>
          </a:p>
        </p:txBody>
      </p:sp>
      <p:sp>
        <p:nvSpPr>
          <p:cNvPr id="3" name="Rectangle 2"/>
          <p:cNvSpPr/>
          <p:nvPr/>
        </p:nvSpPr>
        <p:spPr>
          <a:xfrm>
            <a:off x="167821" y="1391202"/>
            <a:ext cx="5941255" cy="5311711"/>
          </a:xfrm>
          <a:prstGeom prst="rect">
            <a:avLst/>
          </a:prstGeom>
        </p:spPr>
        <p:txBody>
          <a:bodyPr wrap="square">
            <a:spAutoFit/>
          </a:bodyPr>
          <a:lstStyle/>
          <a:p>
            <a:pPr marL="285750" indent="-285750">
              <a:lnSpc>
                <a:spcPts val="1680"/>
              </a:lnSpc>
              <a:spcAft>
                <a:spcPts val="750"/>
              </a:spcAft>
              <a:buFont typeface="Arial" panose="020B0604020202020204" pitchFamily="34" charset="0"/>
              <a:buChar char="•"/>
            </a:pPr>
            <a:r>
              <a:rPr lang="en-IN" dirty="0">
                <a:ea typeface="Times New Roman" panose="02020603050405020304" pitchFamily="18" charset="0"/>
                <a:cs typeface="Times New Roman" panose="02020603050405020304" pitchFamily="18" charset="0"/>
              </a:rPr>
              <a:t>The </a:t>
            </a:r>
            <a:r>
              <a:rPr lang="en-IN" dirty="0" err="1">
                <a:ea typeface="Times New Roman" panose="02020603050405020304" pitchFamily="18" charset="0"/>
                <a:cs typeface="Times New Roman" panose="02020603050405020304" pitchFamily="18" charset="0"/>
              </a:rPr>
              <a:t>Jadanagam</a:t>
            </a:r>
            <a:r>
              <a:rPr lang="en-IN" dirty="0">
                <a:ea typeface="Times New Roman" panose="02020603050405020304" pitchFamily="18" charset="0"/>
                <a:cs typeface="Times New Roman" panose="02020603050405020304" pitchFamily="18" charset="0"/>
              </a:rPr>
              <a:t> of South India, </a:t>
            </a:r>
            <a:r>
              <a:rPr lang="en-IN" dirty="0" smtClean="0">
                <a:ea typeface="Times New Roman" panose="02020603050405020304" pitchFamily="18" charset="0"/>
                <a:cs typeface="Times New Roman" panose="02020603050405020304" pitchFamily="18" charset="0"/>
              </a:rPr>
              <a:t>the </a:t>
            </a:r>
            <a:r>
              <a:rPr lang="en-IN" dirty="0">
                <a:ea typeface="Times New Roman" panose="02020603050405020304" pitchFamily="18" charset="0"/>
                <a:cs typeface="Times New Roman" panose="02020603050405020304" pitchFamily="18" charset="0"/>
              </a:rPr>
              <a:t>hair-serpent, is worn by </a:t>
            </a:r>
            <a:r>
              <a:rPr lang="en-IN" dirty="0" smtClean="0">
                <a:ea typeface="Times New Roman" panose="02020603050405020304" pitchFamily="18" charset="0"/>
                <a:cs typeface="Times New Roman" panose="02020603050405020304" pitchFamily="18" charset="0"/>
              </a:rPr>
              <a:t>dancers </a:t>
            </a:r>
            <a:r>
              <a:rPr lang="en-IN" dirty="0">
                <a:ea typeface="Times New Roman" panose="02020603050405020304" pitchFamily="18" charset="0"/>
                <a:cs typeface="Times New Roman" panose="02020603050405020304" pitchFamily="18" charset="0"/>
              </a:rPr>
              <a:t>to decorate braided hair. The </a:t>
            </a:r>
            <a:r>
              <a:rPr lang="en-IN" dirty="0" err="1">
                <a:ea typeface="Times New Roman" panose="02020603050405020304" pitchFamily="18" charset="0"/>
                <a:cs typeface="Times New Roman" panose="02020603050405020304" pitchFamily="18" charset="0"/>
              </a:rPr>
              <a:t>rakkadi</a:t>
            </a:r>
            <a:r>
              <a:rPr lang="en-IN" dirty="0">
                <a:ea typeface="Times New Roman" panose="02020603050405020304" pitchFamily="18" charset="0"/>
                <a:cs typeface="Times New Roman" panose="02020603050405020304" pitchFamily="18" charset="0"/>
              </a:rPr>
              <a:t> at the back of the head in the shape of the sun, symbolic of brilliance and power, is followed by the crescent moon, evocative of calm and peace. The third piece is the fragrant </a:t>
            </a:r>
            <a:r>
              <a:rPr lang="en-IN" dirty="0" err="1">
                <a:ea typeface="Times New Roman" panose="02020603050405020304" pitchFamily="18" charset="0"/>
                <a:cs typeface="Times New Roman" panose="02020603050405020304" pitchFamily="18" charset="0"/>
              </a:rPr>
              <a:t>thazhambu</a:t>
            </a:r>
            <a:r>
              <a:rPr lang="en-IN" dirty="0">
                <a:ea typeface="Times New Roman" panose="02020603050405020304" pitchFamily="18" charset="0"/>
                <a:cs typeface="Times New Roman" panose="02020603050405020304" pitchFamily="18" charset="0"/>
              </a:rPr>
              <a:t> flower (</a:t>
            </a:r>
            <a:r>
              <a:rPr lang="en-IN" dirty="0" err="1">
                <a:ea typeface="Times New Roman" panose="02020603050405020304" pitchFamily="18" charset="0"/>
                <a:cs typeface="Times New Roman" panose="02020603050405020304" pitchFamily="18" charset="0"/>
              </a:rPr>
              <a:t>screwpine</a:t>
            </a:r>
            <a:r>
              <a:rPr lang="en-IN" dirty="0">
                <a:ea typeface="Times New Roman" panose="02020603050405020304" pitchFamily="18" charset="0"/>
                <a:cs typeface="Times New Roman" panose="02020603050405020304" pitchFamily="18" charset="0"/>
              </a:rPr>
              <a:t>).</a:t>
            </a:r>
            <a:endParaRPr lang="en-IN" sz="1400" dirty="0">
              <a:ea typeface="Calibri" panose="020F0502020204030204" pitchFamily="34"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smtClean="0">
                <a:ea typeface="Times New Roman" panose="02020603050405020304" pitchFamily="18" charset="0"/>
                <a:cs typeface="Times New Roman" panose="02020603050405020304" pitchFamily="18" charset="0"/>
              </a:rPr>
              <a:t>Then comes the ruby and diamond-studded many-headed divine cobra, Ananta, below whom are seen three rows of the cobra's coils. From </a:t>
            </a:r>
            <a:r>
              <a:rPr lang="en-IN" dirty="0">
                <a:ea typeface="Times New Roman" panose="02020603050405020304" pitchFamily="18" charset="0"/>
                <a:cs typeface="Times New Roman" panose="02020603050405020304" pitchFamily="18" charset="0"/>
              </a:rPr>
              <a:t>here the jewellery for the braided hair starts. Designed in the form of flowers and buds, it consists of separate pieces interlaced to form a supple ornament. Towards the end of the braid it bursts out into 3 silk tassels held together by encrusted bells.</a:t>
            </a:r>
            <a:endParaRPr lang="en-IN" sz="1400" dirty="0">
              <a:ea typeface="Calibri" panose="020F0502020204030204" pitchFamily="34"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a:ea typeface="Times New Roman" panose="02020603050405020304" pitchFamily="18" charset="0"/>
                <a:cs typeface="Times New Roman" panose="02020603050405020304" pitchFamily="18" charset="0"/>
              </a:rPr>
              <a:t>This </a:t>
            </a:r>
            <a:r>
              <a:rPr lang="en-IN" dirty="0" smtClean="0">
                <a:ea typeface="Times New Roman" panose="02020603050405020304" pitchFamily="18" charset="0"/>
                <a:cs typeface="Times New Roman" panose="02020603050405020304" pitchFamily="18" charset="0"/>
              </a:rPr>
              <a:t>jewel </a:t>
            </a:r>
            <a:r>
              <a:rPr lang="en-IN" dirty="0">
                <a:ea typeface="Times New Roman" panose="02020603050405020304" pitchFamily="18" charset="0"/>
                <a:cs typeface="Times New Roman" panose="02020603050405020304" pitchFamily="18" charset="0"/>
              </a:rPr>
              <a:t>was also adopted by Devadasis, or temple dancers, who considered themselves the brides of the temple deity. This tradition has continued to this day when we see Bharat </a:t>
            </a:r>
            <a:r>
              <a:rPr lang="en-IN" dirty="0" err="1">
                <a:ea typeface="Times New Roman" panose="02020603050405020304" pitchFamily="18" charset="0"/>
                <a:cs typeface="Times New Roman" panose="02020603050405020304" pitchFamily="18" charset="0"/>
              </a:rPr>
              <a:t>Natyam</a:t>
            </a:r>
            <a:r>
              <a:rPr lang="en-IN" dirty="0">
                <a:ea typeface="Times New Roman" panose="02020603050405020304" pitchFamily="18" charset="0"/>
                <a:cs typeface="Times New Roman" panose="02020603050405020304" pitchFamily="18" charset="0"/>
              </a:rPr>
              <a:t> dancers wearing the </a:t>
            </a:r>
            <a:r>
              <a:rPr lang="en-IN" dirty="0" err="1">
                <a:ea typeface="Times New Roman" panose="02020603050405020304" pitchFamily="18" charset="0"/>
                <a:cs typeface="Times New Roman" panose="02020603050405020304" pitchFamily="18" charset="0"/>
              </a:rPr>
              <a:t>Jadanagam</a:t>
            </a:r>
            <a:r>
              <a:rPr lang="en-IN" dirty="0">
                <a:ea typeface="Times New Roman" panose="02020603050405020304" pitchFamily="18" charset="0"/>
                <a:cs typeface="Times New Roman" panose="02020603050405020304" pitchFamily="18" charset="0"/>
              </a:rPr>
              <a:t> or, where it is not available, a substitute woven out of flowers.</a:t>
            </a:r>
            <a:endParaRPr lang="en-IN" sz="1400" dirty="0">
              <a:effectLs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629" y="1391203"/>
            <a:ext cx="4794142" cy="35956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7700" y="486327"/>
            <a:ext cx="2524125" cy="1809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701" y="2296077"/>
            <a:ext cx="2524124" cy="3383505"/>
          </a:xfrm>
          <a:prstGeom prst="rect">
            <a:avLst/>
          </a:prstGeom>
        </p:spPr>
      </p:pic>
    </p:spTree>
    <p:extLst>
      <p:ext uri="{BB962C8B-B14F-4D97-AF65-F5344CB8AC3E}">
        <p14:creationId xmlns:p14="http://schemas.microsoft.com/office/powerpoint/2010/main" val="351180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730099"/>
            <a:ext cx="6727065" cy="5170646"/>
          </a:xfrm>
          <a:prstGeom prst="rect">
            <a:avLst/>
          </a:prstGeom>
        </p:spPr>
        <p:txBody>
          <a:bodyPr wrap="square">
            <a:spAutoFit/>
          </a:bodyPr>
          <a:lstStyle/>
          <a:p>
            <a:r>
              <a:rPr lang="en-IN" sz="3200" dirty="0" smtClean="0">
                <a:latin typeface="+mj-lt"/>
              </a:rPr>
              <a:t>HEAD PIECE – </a:t>
            </a:r>
            <a:r>
              <a:rPr lang="en-IN" sz="3200" dirty="0" err="1" smtClean="0">
                <a:latin typeface="+mj-lt"/>
              </a:rPr>
              <a:t>Tahiya</a:t>
            </a:r>
            <a:r>
              <a:rPr lang="en-IN" sz="3200" dirty="0" smtClean="0">
                <a:latin typeface="+mj-lt"/>
              </a:rPr>
              <a:t>, PUSHPACHUDA</a:t>
            </a:r>
          </a:p>
          <a:p>
            <a:r>
              <a:rPr lang="en-IN" sz="3200" dirty="0" smtClean="0">
                <a:latin typeface="+mj-lt"/>
              </a:rPr>
              <a:t>The crown</a:t>
            </a:r>
            <a:endParaRPr lang="en-IN" sz="3200" dirty="0">
              <a:latin typeface="+mj-lt"/>
            </a:endParaRPr>
          </a:p>
          <a:p>
            <a:endParaRPr lang="en-IN" dirty="0">
              <a:latin typeface="Arial" panose="020B0604020202020204" pitchFamily="34" charset="0"/>
            </a:endParaRPr>
          </a:p>
          <a:p>
            <a:pPr marL="285750" indent="-285750">
              <a:buFont typeface="Arial" panose="020B0604020202020204" pitchFamily="34" charset="0"/>
              <a:buChar char="•"/>
            </a:pPr>
            <a:r>
              <a:rPr lang="en-IN" dirty="0"/>
              <a:t>The </a:t>
            </a:r>
            <a:r>
              <a:rPr lang="en-IN" dirty="0" err="1"/>
              <a:t>mahkoot</a:t>
            </a:r>
            <a:r>
              <a:rPr lang="en-IN" dirty="0"/>
              <a:t> consists of two parts. The flower decorated back piece, called the ‘</a:t>
            </a:r>
            <a:r>
              <a:rPr lang="en-IN" dirty="0" err="1"/>
              <a:t>gobha</a:t>
            </a:r>
            <a:r>
              <a:rPr lang="en-IN" dirty="0"/>
              <a:t>’, sits around the dancer’s hair pulled into a bun at the back of the head</a:t>
            </a:r>
            <a:r>
              <a:rPr lang="en-IN" dirty="0" smtClean="0"/>
              <a:t>.</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 </a:t>
            </a:r>
            <a:r>
              <a:rPr lang="en-IN" dirty="0"/>
              <a:t>This piece </a:t>
            </a:r>
            <a:r>
              <a:rPr lang="en-IN" dirty="0" smtClean="0"/>
              <a:t>represents </a:t>
            </a:r>
            <a:r>
              <a:rPr lang="en-IN" dirty="0"/>
              <a:t>the lotus with a thousand petals that lies above the head in the head chakra, or energy </a:t>
            </a:r>
            <a:r>
              <a:rPr lang="en-IN" dirty="0" err="1" smtClean="0"/>
              <a:t>center</a:t>
            </a:r>
            <a:endParaRPr lang="en-IN" dirty="0" smtClean="0"/>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a:t>The longer piece that emerges from the </a:t>
            </a:r>
            <a:r>
              <a:rPr lang="en-IN" dirty="0" err="1"/>
              <a:t>center</a:t>
            </a:r>
            <a:r>
              <a:rPr lang="en-IN" dirty="0"/>
              <a:t> of the back piece is called the </a:t>
            </a:r>
            <a:r>
              <a:rPr lang="en-IN" b="1" i="1" dirty="0" err="1"/>
              <a:t>Tahiya</a:t>
            </a:r>
            <a:r>
              <a:rPr lang="en-IN" dirty="0"/>
              <a:t>, and this represents the temple spire of Lord </a:t>
            </a:r>
            <a:r>
              <a:rPr lang="en-IN" dirty="0" err="1" smtClean="0"/>
              <a:t>Jagannath</a:t>
            </a:r>
            <a:r>
              <a:rPr lang="en-IN" dirty="0"/>
              <a:t> or the </a:t>
            </a:r>
            <a:r>
              <a:rPr lang="en-IN" dirty="0" smtClean="0"/>
              <a:t>flute</a:t>
            </a:r>
            <a:r>
              <a:rPr lang="en-IN" dirty="0"/>
              <a:t> of </a:t>
            </a:r>
            <a:r>
              <a:rPr lang="en-IN" dirty="0" smtClean="0"/>
              <a:t>Lord Krishna.</a:t>
            </a:r>
            <a:endParaRPr lang="en-IN" b="0" i="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181" y="244699"/>
            <a:ext cx="3135106" cy="19179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181" y="1832863"/>
            <a:ext cx="3302196" cy="4935348"/>
          </a:xfrm>
          <a:prstGeom prst="rect">
            <a:avLst/>
          </a:prstGeom>
        </p:spPr>
      </p:pic>
    </p:spTree>
    <p:extLst>
      <p:ext uri="{BB962C8B-B14F-4D97-AF65-F5344CB8AC3E}">
        <p14:creationId xmlns:p14="http://schemas.microsoft.com/office/powerpoint/2010/main" val="92735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772" y="1946736"/>
            <a:ext cx="6096000" cy="2308324"/>
          </a:xfrm>
          <a:prstGeom prst="rect">
            <a:avLst/>
          </a:prstGeom>
        </p:spPr>
        <p:txBody>
          <a:bodyPr>
            <a:spAutoFit/>
          </a:bodyPr>
          <a:lstStyle/>
          <a:p>
            <a:pPr marL="285750" indent="-285750">
              <a:buFont typeface="Arial" panose="020B0604020202020204" pitchFamily="34" charset="0"/>
              <a:buChar char="•"/>
            </a:pPr>
            <a:r>
              <a:rPr lang="en-IN" dirty="0"/>
              <a:t>A choker is a close-fitting necklace worn on the neck. Chokers can be made of a variety of materials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Chokers appeared in 1798 as a French cultural jewel that was worn by wealthy ladies. in 1874 it was worn by ballerinas and in the early 1880s by queens.</a:t>
            </a:r>
          </a:p>
        </p:txBody>
      </p:sp>
      <p:sp>
        <p:nvSpPr>
          <p:cNvPr id="4" name="TextBox 3"/>
          <p:cNvSpPr txBox="1"/>
          <p:nvPr/>
        </p:nvSpPr>
        <p:spPr>
          <a:xfrm>
            <a:off x="862885" y="1257612"/>
            <a:ext cx="1918952" cy="596946"/>
          </a:xfrm>
          <a:prstGeom prst="rect">
            <a:avLst/>
          </a:prstGeom>
          <a:noFill/>
        </p:spPr>
        <p:txBody>
          <a:bodyPr wrap="square" rtlCol="0">
            <a:spAutoFit/>
          </a:bodyPr>
          <a:lstStyle/>
          <a:p>
            <a:r>
              <a:rPr lang="en-IN" sz="3200" dirty="0" smtClean="0"/>
              <a:t>Choker</a:t>
            </a:r>
            <a:endParaRPr lang="en-IN"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114" y="3392488"/>
            <a:ext cx="2528886" cy="34240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16" y="227097"/>
            <a:ext cx="3017178" cy="35675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806" y="3794653"/>
            <a:ext cx="2412308" cy="2953041"/>
          </a:xfrm>
          <a:prstGeom prst="rect">
            <a:avLst/>
          </a:prstGeom>
        </p:spPr>
      </p:pic>
    </p:spTree>
    <p:extLst>
      <p:ext uri="{BB962C8B-B14F-4D97-AF65-F5344CB8AC3E}">
        <p14:creationId xmlns:p14="http://schemas.microsoft.com/office/powerpoint/2010/main" val="16734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35" y="513846"/>
            <a:ext cx="7230793" cy="1354217"/>
          </a:xfrm>
          <a:prstGeom prst="rect">
            <a:avLst/>
          </a:prstGeom>
          <a:noFill/>
        </p:spPr>
        <p:txBody>
          <a:bodyPr wrap="square" rtlCol="0">
            <a:spAutoFit/>
          </a:bodyPr>
          <a:lstStyle/>
          <a:p>
            <a:r>
              <a:rPr lang="en-IN" sz="3200" dirty="0"/>
              <a:t>LINGA PADAKKA MUTHU </a:t>
            </a:r>
            <a:r>
              <a:rPr lang="en-IN" sz="3200" dirty="0" smtClean="0"/>
              <a:t>MALAI - </a:t>
            </a:r>
            <a:r>
              <a:rPr lang="en-IN" sz="3200" dirty="0"/>
              <a:t>Necklace</a:t>
            </a:r>
          </a:p>
          <a:p>
            <a:endParaRPr lang="en-IN" dirty="0"/>
          </a:p>
        </p:txBody>
      </p:sp>
      <p:sp>
        <p:nvSpPr>
          <p:cNvPr id="3" name="TextBox 2"/>
          <p:cNvSpPr txBox="1"/>
          <p:nvPr/>
        </p:nvSpPr>
        <p:spPr>
          <a:xfrm>
            <a:off x="295420" y="1701407"/>
            <a:ext cx="7090118" cy="4801314"/>
          </a:xfrm>
          <a:prstGeom prst="rect">
            <a:avLst/>
          </a:prstGeom>
          <a:noFill/>
        </p:spPr>
        <p:txBody>
          <a:bodyPr wrap="square" rtlCol="0">
            <a:spAutoFit/>
          </a:bodyPr>
          <a:lstStyle/>
          <a:p>
            <a:pPr marL="285750" indent="-285750">
              <a:buFont typeface="Arial" panose="020B0604020202020204" pitchFamily="34" charset="0"/>
              <a:buChar char="•"/>
            </a:pPr>
            <a:r>
              <a:rPr lang="en-IN" dirty="0"/>
              <a:t>In this </a:t>
            </a:r>
            <a:r>
              <a:rPr lang="en-IN" dirty="0" err="1"/>
              <a:t>Linga</a:t>
            </a:r>
            <a:r>
              <a:rPr lang="en-IN" dirty="0"/>
              <a:t> </a:t>
            </a:r>
            <a:r>
              <a:rPr lang="en-IN" dirty="0" err="1"/>
              <a:t>Padakka</a:t>
            </a:r>
            <a:r>
              <a:rPr lang="en-IN" dirty="0"/>
              <a:t> Muthu </a:t>
            </a:r>
            <a:r>
              <a:rPr lang="en-IN" dirty="0" err="1"/>
              <a:t>Malai</a:t>
            </a:r>
            <a:r>
              <a:rPr lang="en-IN" dirty="0"/>
              <a:t> (a garland of pearls with a Lingam pendant) from Tamil Nadu, rows of pearls end in a pendant in which the Lingam, the symbol of Shiva, is shaped out of an emerald and set in an elaborate encrusted base supported by two bejewelled peacocks with their rich plumes swinging upward. The lower pendant has the usual lotus motif</a:t>
            </a:r>
            <a:r>
              <a:rPr lang="en-IN" dirty="0" smtClean="0"/>
              <a:t>. The other names for this are </a:t>
            </a:r>
            <a:r>
              <a:rPr lang="en-IN" dirty="0" err="1" smtClean="0"/>
              <a:t>haar</a:t>
            </a:r>
            <a:r>
              <a:rPr lang="en-IN" dirty="0" smtClean="0"/>
              <a:t>, Mala </a:t>
            </a:r>
            <a:r>
              <a:rPr lang="en-IN" dirty="0" err="1" smtClean="0"/>
              <a:t>etc</a:t>
            </a:r>
            <a:endParaRPr lang="en-IN" dirty="0" smtClean="0"/>
          </a:p>
          <a:p>
            <a:endParaRPr lang="en-IN" dirty="0" smtClean="0"/>
          </a:p>
          <a:p>
            <a:pPr marL="285750" indent="-285750">
              <a:buFont typeface="Arial" panose="020B0604020202020204" pitchFamily="34" charset="0"/>
              <a:buChar char="•"/>
            </a:pPr>
            <a:r>
              <a:rPr lang="en-IN" dirty="0" smtClean="0"/>
              <a:t>It </a:t>
            </a:r>
            <a:r>
              <a:rPr lang="en-IN" dirty="0"/>
              <a:t>was believed in ancient India that flawless pearls prevented misfortune and were therefore favourites with kings. </a:t>
            </a:r>
            <a:endParaRPr lang="en-IN" dirty="0" smtClean="0"/>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Sometimes </a:t>
            </a:r>
            <a:r>
              <a:rPr lang="en-IN" dirty="0"/>
              <a:t>the pendant enclosed a scroll of sacred words worn as an amulet to ward off evil. Figures of the family deity were often engraved in gold and encrusted with stones in the pendant.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333" y="0"/>
            <a:ext cx="3071667" cy="40879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443" y="0"/>
            <a:ext cx="2262185" cy="29770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497" y="2977035"/>
            <a:ext cx="2358075" cy="3842573"/>
          </a:xfrm>
          <a:prstGeom prst="rect">
            <a:avLst/>
          </a:prstGeom>
        </p:spPr>
      </p:pic>
    </p:spTree>
    <p:extLst>
      <p:ext uri="{BB962C8B-B14F-4D97-AF65-F5344CB8AC3E}">
        <p14:creationId xmlns:p14="http://schemas.microsoft.com/office/powerpoint/2010/main" val="90704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29" y="1108812"/>
            <a:ext cx="6869723" cy="675250"/>
          </a:xfrm>
        </p:spPr>
        <p:txBody>
          <a:bodyPr>
            <a:normAutofit/>
          </a:bodyPr>
          <a:lstStyle/>
          <a:p>
            <a:r>
              <a:rPr lang="en-IN" dirty="0" err="1" smtClean="0"/>
              <a:t>Kada</a:t>
            </a:r>
            <a:r>
              <a:rPr lang="en-IN" dirty="0" smtClean="0"/>
              <a:t> – wrist ornament</a:t>
            </a:r>
            <a:endParaRPr lang="en-IN" dirty="0"/>
          </a:p>
        </p:txBody>
      </p:sp>
      <p:sp>
        <p:nvSpPr>
          <p:cNvPr id="4" name="Text Placeholder 3"/>
          <p:cNvSpPr>
            <a:spLocks noGrp="1"/>
          </p:cNvSpPr>
          <p:nvPr>
            <p:ph type="body" sz="half" idx="2"/>
          </p:nvPr>
        </p:nvSpPr>
        <p:spPr>
          <a:xfrm>
            <a:off x="626012" y="1937719"/>
            <a:ext cx="6873240" cy="4280965"/>
          </a:xfrm>
        </p:spPr>
        <p:txBody>
          <a:bodyPr>
            <a:normAutofit/>
          </a:bodyPr>
          <a:lstStyle/>
          <a:p>
            <a:pPr marL="285750" indent="-285750">
              <a:buFont typeface="Arial" panose="020B0604020202020204" pitchFamily="34" charset="0"/>
              <a:buChar char="•"/>
            </a:pPr>
            <a:r>
              <a:rPr lang="en-IN" dirty="0"/>
              <a:t>T</a:t>
            </a:r>
            <a:r>
              <a:rPr lang="en-IN" dirty="0" smtClean="0"/>
              <a:t>wo </a:t>
            </a:r>
            <a:r>
              <a:rPr lang="en-IN" dirty="0"/>
              <a:t>sets of bangles worn on the </a:t>
            </a:r>
            <a:r>
              <a:rPr lang="en-IN" dirty="0" smtClean="0"/>
              <a:t>wrist are called as </a:t>
            </a:r>
            <a:r>
              <a:rPr lang="en-IN" dirty="0" err="1" smtClean="0"/>
              <a:t>Kadas</a:t>
            </a:r>
            <a:r>
              <a:rPr lang="en-IN" dirty="0"/>
              <a:t> </a:t>
            </a:r>
            <a:r>
              <a:rPr lang="en-IN" dirty="0" smtClean="0"/>
              <a:t>or </a:t>
            </a:r>
            <a:r>
              <a:rPr lang="en-IN" dirty="0" err="1" smtClean="0"/>
              <a:t>Kankanas</a:t>
            </a:r>
            <a:endParaRPr lang="en-IN" dirty="0" smtClean="0"/>
          </a:p>
          <a:p>
            <a:pPr marL="285750" indent="-285750">
              <a:buFont typeface="Arial" panose="020B0604020202020204" pitchFamily="34" charset="0"/>
              <a:buChar char="•"/>
            </a:pPr>
            <a:r>
              <a:rPr lang="en-IN" dirty="0" smtClean="0"/>
              <a:t>In </a:t>
            </a:r>
            <a:r>
              <a:rPr lang="en-IN" dirty="0"/>
              <a:t>this pair of </a:t>
            </a:r>
            <a:r>
              <a:rPr lang="en-IN" dirty="0" err="1" smtClean="0"/>
              <a:t>Kadas</a:t>
            </a:r>
            <a:r>
              <a:rPr lang="en-IN" dirty="0" smtClean="0"/>
              <a:t>  worn by Kathak dancers from </a:t>
            </a:r>
            <a:r>
              <a:rPr lang="en-IN" dirty="0"/>
              <a:t>Varanasi (Banaras), the inner side of each </a:t>
            </a:r>
            <a:r>
              <a:rPr lang="en-IN" dirty="0" err="1"/>
              <a:t>Kada</a:t>
            </a:r>
            <a:r>
              <a:rPr lang="en-IN" dirty="0"/>
              <a:t> is covered with floral designs of pink enamel, a specialty of Varanasi which is quite rare. On the outer side are uncut diamonds with the ends of each </a:t>
            </a:r>
            <a:r>
              <a:rPr lang="en-IN" dirty="0" err="1"/>
              <a:t>Kada</a:t>
            </a:r>
            <a:r>
              <a:rPr lang="en-IN" dirty="0"/>
              <a:t> ornamented by elephants with intertwined trunks.</a:t>
            </a:r>
          </a:p>
          <a:p>
            <a:pPr marL="285750" indent="-285750">
              <a:buFont typeface="Arial" panose="020B0604020202020204" pitchFamily="34" charset="0"/>
              <a:buChar char="•"/>
            </a:pPr>
            <a:r>
              <a:rPr lang="en-IN" dirty="0" err="1" smtClean="0"/>
              <a:t>Kadas</a:t>
            </a:r>
            <a:r>
              <a:rPr lang="en-IN" dirty="0" smtClean="0"/>
              <a:t> </a:t>
            </a:r>
            <a:r>
              <a:rPr lang="en-IN" dirty="0"/>
              <a:t>could be hollow, solid, or filled with lac. The ends of the </a:t>
            </a:r>
            <a:r>
              <a:rPr lang="en-IN" dirty="0" err="1"/>
              <a:t>Kada</a:t>
            </a:r>
            <a:r>
              <a:rPr lang="en-IN" dirty="0"/>
              <a:t> were of different designs such as of two parrots, twin elephants etc. Stone-set </a:t>
            </a:r>
            <a:r>
              <a:rPr lang="en-IN" dirty="0" err="1"/>
              <a:t>Kadas</a:t>
            </a:r>
            <a:r>
              <a:rPr lang="en-IN" dirty="0"/>
              <a:t> are often covered with enamel on one side, the method used usually being the </a:t>
            </a:r>
            <a:r>
              <a:rPr lang="en-IN" dirty="0" err="1"/>
              <a:t>champleve</a:t>
            </a:r>
            <a:r>
              <a:rPr lang="en-IN" dirty="0"/>
              <a:t>. The goldsmith carves out the design after which the enamel is painted or brushed into the hollows. It is then fixed in place by fire, a very difficult art.</a:t>
            </a:r>
          </a:p>
          <a:p>
            <a:pPr marL="285750" indent="-285750">
              <a:buFont typeface="Arial" panose="020B0604020202020204" pitchFamily="34" charset="0"/>
              <a:buChar char="•"/>
            </a:pPr>
            <a:endParaRPr lang="en-IN" dirty="0"/>
          </a:p>
          <a:p>
            <a:endParaRPr lang="en-IN"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1071" r="11071"/>
          <a:stretch>
            <a:fillRect/>
          </a:stretch>
        </p:blipFill>
        <p:spPr>
          <a:xfrm>
            <a:off x="9541296" y="840536"/>
            <a:ext cx="2588653" cy="279970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555" y="3640239"/>
            <a:ext cx="2578445" cy="25784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442" y="1147850"/>
            <a:ext cx="2143125" cy="3276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8172" y="4078201"/>
            <a:ext cx="2193666" cy="2232447"/>
          </a:xfrm>
          <a:prstGeom prst="rect">
            <a:avLst/>
          </a:prstGeom>
        </p:spPr>
      </p:pic>
    </p:spTree>
    <p:extLst>
      <p:ext uri="{BB962C8B-B14F-4D97-AF65-F5344CB8AC3E}">
        <p14:creationId xmlns:p14="http://schemas.microsoft.com/office/powerpoint/2010/main" val="253182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68" y="948612"/>
            <a:ext cx="6873240" cy="895643"/>
          </a:xfrm>
        </p:spPr>
        <p:txBody>
          <a:bodyPr>
            <a:noAutofit/>
          </a:bodyPr>
          <a:lstStyle/>
          <a:p>
            <a:r>
              <a:rPr lang="en-IN" dirty="0" err="1" smtClean="0"/>
              <a:t>Vanki</a:t>
            </a:r>
            <a:r>
              <a:rPr lang="en-IN" dirty="0" smtClean="0"/>
              <a:t> - Arm Ornament</a:t>
            </a:r>
            <a:br>
              <a:rPr lang="en-IN" dirty="0" smtClean="0"/>
            </a:br>
            <a:endParaRPr lang="en-IN" dirty="0"/>
          </a:p>
        </p:txBody>
      </p:sp>
      <p:sp>
        <p:nvSpPr>
          <p:cNvPr id="4" name="Text Placeholder 3"/>
          <p:cNvSpPr>
            <a:spLocks noGrp="1"/>
          </p:cNvSpPr>
          <p:nvPr>
            <p:ph type="body" sz="half" idx="2"/>
          </p:nvPr>
        </p:nvSpPr>
        <p:spPr>
          <a:xfrm>
            <a:off x="222160" y="1651073"/>
            <a:ext cx="6873240" cy="4207004"/>
          </a:xfrm>
        </p:spPr>
        <p:txBody>
          <a:bodyPr>
            <a:normAutofit/>
          </a:bodyPr>
          <a:lstStyle/>
          <a:p>
            <a:pPr marL="285750" indent="-285750">
              <a:buFont typeface="Arial" panose="020B0604020202020204" pitchFamily="34" charset="0"/>
              <a:buChar char="•"/>
            </a:pPr>
            <a:r>
              <a:rPr lang="en-IN" dirty="0"/>
              <a:t>The </a:t>
            </a:r>
            <a:r>
              <a:rPr lang="en-IN" dirty="0" err="1"/>
              <a:t>Vanki</a:t>
            </a:r>
            <a:r>
              <a:rPr lang="en-IN" dirty="0"/>
              <a:t>, or </a:t>
            </a:r>
            <a:r>
              <a:rPr lang="en-IN" dirty="0" smtClean="0"/>
              <a:t>armlet, </a:t>
            </a:r>
            <a:r>
              <a:rPr lang="en-IN" dirty="0"/>
              <a:t>is inlaid with rose-cut diamonds, cabochon rubies and emeralds. An effect of coiled snakes is seen in </a:t>
            </a:r>
            <a:r>
              <a:rPr lang="en-IN" dirty="0" smtClean="0"/>
              <a:t>the </a:t>
            </a:r>
            <a:r>
              <a:rPr lang="en-IN" dirty="0"/>
              <a:t>gold work on either side in the lower part of the </a:t>
            </a:r>
            <a:r>
              <a:rPr lang="en-IN" dirty="0" err="1"/>
              <a:t>Vanki</a:t>
            </a:r>
            <a:r>
              <a:rPr lang="en-IN" dirty="0"/>
              <a:t>. Two parrots lead up to the top of the </a:t>
            </a:r>
            <a:r>
              <a:rPr lang="en-IN" dirty="0" err="1"/>
              <a:t>Vanki</a:t>
            </a:r>
            <a:r>
              <a:rPr lang="en-IN" dirty="0"/>
              <a:t> from which drops a typical lotus-motif pendant.</a:t>
            </a:r>
          </a:p>
          <a:p>
            <a:pPr marL="285750" indent="-285750">
              <a:buFont typeface="Arial" panose="020B0604020202020204" pitchFamily="34" charset="0"/>
              <a:buChar char="•"/>
            </a:pPr>
            <a:r>
              <a:rPr lang="en-IN" dirty="0" smtClean="0"/>
              <a:t>There are different </a:t>
            </a:r>
            <a:r>
              <a:rPr lang="en-IN" dirty="0"/>
              <a:t>types of </a:t>
            </a:r>
            <a:r>
              <a:rPr lang="en-IN" dirty="0" smtClean="0"/>
              <a:t>armlets, </a:t>
            </a:r>
            <a:r>
              <a:rPr lang="en-IN" dirty="0" err="1" smtClean="0"/>
              <a:t>bajuband</a:t>
            </a:r>
            <a:r>
              <a:rPr lang="en-IN" dirty="0" smtClean="0"/>
              <a:t> worn by Kathak dancers, </a:t>
            </a:r>
            <a:r>
              <a:rPr lang="en-IN" dirty="0" err="1" smtClean="0"/>
              <a:t>Bahichudi</a:t>
            </a:r>
            <a:r>
              <a:rPr lang="en-IN" dirty="0" smtClean="0"/>
              <a:t> by Odissi dancers etc. </a:t>
            </a:r>
            <a:r>
              <a:rPr lang="en-IN" dirty="0"/>
              <a:t>However the </a:t>
            </a:r>
            <a:r>
              <a:rPr lang="en-IN" dirty="0" err="1"/>
              <a:t>Vanki</a:t>
            </a:r>
            <a:r>
              <a:rPr lang="en-IN" dirty="0"/>
              <a:t> of </a:t>
            </a:r>
            <a:r>
              <a:rPr lang="en-IN" dirty="0" err="1" smtClean="0"/>
              <a:t>Bhartanatyam</a:t>
            </a:r>
            <a:r>
              <a:rPr lang="en-IN" dirty="0" smtClean="0"/>
              <a:t> is </a:t>
            </a:r>
            <a:r>
              <a:rPr lang="en-IN" dirty="0"/>
              <a:t>unique because of its inverted-V-shaped design</a:t>
            </a:r>
            <a:r>
              <a:rPr lang="en-IN" dirty="0" smtClean="0"/>
              <a:t>.</a:t>
            </a:r>
          </a:p>
          <a:p>
            <a:pPr marL="285750" indent="-285750">
              <a:buFont typeface="Arial" panose="020B0604020202020204" pitchFamily="34" charset="0"/>
              <a:buChar char="•"/>
            </a:pPr>
            <a:r>
              <a:rPr lang="en-IN" dirty="0" smtClean="0"/>
              <a:t> </a:t>
            </a:r>
            <a:r>
              <a:rPr lang="en-IN" dirty="0"/>
              <a:t>From old paintings and sculptures, it appears that its origin can be traced to </a:t>
            </a:r>
            <a:r>
              <a:rPr lang="en-IN" dirty="0" smtClean="0"/>
              <a:t>snake </a:t>
            </a:r>
            <a:r>
              <a:rPr lang="en-IN" dirty="0"/>
              <a:t>worship. </a:t>
            </a:r>
            <a:endParaRPr lang="en-IN" dirty="0" smtClean="0"/>
          </a:p>
          <a:p>
            <a:pPr marL="285750" indent="-285750">
              <a:buFont typeface="Arial" panose="020B0604020202020204" pitchFamily="34" charset="0"/>
              <a:buChar char="•"/>
            </a:pPr>
            <a:r>
              <a:rPr lang="en-IN" dirty="0" smtClean="0"/>
              <a:t>The </a:t>
            </a:r>
            <a:r>
              <a:rPr lang="en-IN" dirty="0"/>
              <a:t>shape of the </a:t>
            </a:r>
            <a:r>
              <a:rPr lang="en-IN" dirty="0" err="1"/>
              <a:t>Vanki</a:t>
            </a:r>
            <a:r>
              <a:rPr lang="en-IN" dirty="0"/>
              <a:t> is such that if fits over the arm without any strain or pressure.</a:t>
            </a: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108" y="1844255"/>
            <a:ext cx="4323162" cy="3362459"/>
          </a:xfrm>
          <a:prstGeom prst="rect">
            <a:avLst/>
          </a:prstGeom>
        </p:spPr>
      </p:pic>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16193" r="16193"/>
          <a:stretch>
            <a:fillRect/>
          </a:stretch>
        </p:blipFill>
        <p:spPr>
          <a:xfrm>
            <a:off x="7472109" y="3277005"/>
            <a:ext cx="2923860" cy="27245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089" y="1072003"/>
            <a:ext cx="3091284" cy="2205002"/>
          </a:xfrm>
          <a:prstGeom prst="rect">
            <a:avLst/>
          </a:prstGeom>
        </p:spPr>
      </p:pic>
    </p:spTree>
    <p:extLst>
      <p:ext uri="{BB962C8B-B14F-4D97-AF65-F5344CB8AC3E}">
        <p14:creationId xmlns:p14="http://schemas.microsoft.com/office/powerpoint/2010/main" val="145430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History</a:t>
            </a:r>
            <a:br>
              <a:rPr lang="en-IN" dirty="0" smtClean="0"/>
            </a:br>
            <a:endParaRPr lang="en-IN" dirty="0"/>
          </a:p>
        </p:txBody>
      </p:sp>
      <p:sp>
        <p:nvSpPr>
          <p:cNvPr id="3" name="Content Placeholder 2"/>
          <p:cNvSpPr>
            <a:spLocks noGrp="1"/>
          </p:cNvSpPr>
          <p:nvPr>
            <p:ph idx="1"/>
          </p:nvPr>
        </p:nvSpPr>
        <p:spPr>
          <a:xfrm>
            <a:off x="685800" y="1687132"/>
            <a:ext cx="10820400" cy="4868214"/>
          </a:xfrm>
        </p:spPr>
        <p:txBody>
          <a:bodyPr>
            <a:normAutofit fontScale="92500"/>
          </a:bodyPr>
          <a:lstStyle/>
          <a:p>
            <a:r>
              <a:rPr lang="en-IN" sz="3200" dirty="0" smtClean="0"/>
              <a:t>Temples as centres of music and dance…offerings to Gods and Goddesses…popularising mythologies, dancers playing Gods</a:t>
            </a:r>
          </a:p>
          <a:p>
            <a:r>
              <a:rPr lang="en-IN" sz="3200" dirty="0" smtClean="0"/>
              <a:t>Royal courts of Kings patronising arts…opulence and craftsmanship in the jewellery</a:t>
            </a:r>
          </a:p>
          <a:p>
            <a:r>
              <a:rPr lang="en-IN" sz="3200" dirty="0" smtClean="0"/>
              <a:t>Influence of other cultures, conquerors: example Persian</a:t>
            </a:r>
          </a:p>
          <a:p>
            <a:r>
              <a:rPr lang="en-IN" sz="3200" dirty="0" smtClean="0"/>
              <a:t>Adoption of newer materials in costumes and jewellery, societal approach to dresses…post colonial sanitisation</a:t>
            </a:r>
          </a:p>
          <a:p>
            <a:r>
              <a:rPr lang="en-IN" sz="3200" dirty="0" smtClean="0"/>
              <a:t>Current contemporary society and preservation of cultural heritage</a:t>
            </a:r>
            <a:endParaRPr lang="en-IN" sz="3200" dirty="0"/>
          </a:p>
        </p:txBody>
      </p:sp>
    </p:spTree>
    <p:extLst>
      <p:ext uri="{BB962C8B-B14F-4D97-AF65-F5344CB8AC3E}">
        <p14:creationId xmlns:p14="http://schemas.microsoft.com/office/powerpoint/2010/main" val="240588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829" y="1574685"/>
            <a:ext cx="2651688" cy="346826"/>
          </a:xfrm>
          <a:prstGeom prst="rect">
            <a:avLst/>
          </a:prstGeom>
        </p:spPr>
        <p:txBody>
          <a:bodyPr wrap="none">
            <a:spAutoFit/>
          </a:bodyPr>
          <a:lstStyle/>
          <a:p>
            <a:pPr>
              <a:lnSpc>
                <a:spcPts val="1680"/>
              </a:lnSpc>
              <a:spcAft>
                <a:spcPts val="750"/>
              </a:spcAft>
            </a:pPr>
            <a:r>
              <a:rPr lang="en-IN" sz="3200" dirty="0">
                <a:ea typeface="Times New Roman" panose="02020603050405020304" pitchFamily="18" charset="0"/>
                <a:cs typeface="Times New Roman" panose="02020603050405020304" pitchFamily="18" charset="0"/>
              </a:rPr>
              <a:t>HATHPHOOL</a:t>
            </a:r>
            <a:endParaRPr lang="en-IN" sz="3200" dirty="0">
              <a:effectLst/>
              <a:ea typeface="Calibri" panose="020F0502020204030204" pitchFamily="34" charset="0"/>
              <a:cs typeface="Times New Roman" panose="02020603050405020304" pitchFamily="18" charset="0"/>
            </a:endParaRPr>
          </a:p>
        </p:txBody>
      </p:sp>
      <p:sp>
        <p:nvSpPr>
          <p:cNvPr id="3" name="Rectangle 2"/>
          <p:cNvSpPr/>
          <p:nvPr/>
        </p:nvSpPr>
        <p:spPr>
          <a:xfrm>
            <a:off x="650677" y="1921511"/>
            <a:ext cx="6096000" cy="3772828"/>
          </a:xfrm>
          <a:prstGeom prst="rect">
            <a:avLst/>
          </a:prstGeom>
        </p:spPr>
        <p:txBody>
          <a:bodyPr>
            <a:spAutoFit/>
          </a:bodyPr>
          <a:lstStyle/>
          <a:p>
            <a:pPr>
              <a:lnSpc>
                <a:spcPts val="1680"/>
              </a:lnSpc>
              <a:spcAft>
                <a:spcPts val="750"/>
              </a:spcAft>
            </a:pPr>
            <a:endParaRPr lang="en-IN" dirty="0" smtClean="0">
              <a:latin typeface="Georgia" panose="02040502050405020303" pitchFamily="18" charset="0"/>
              <a:ea typeface="Times New Roman" panose="02020603050405020304" pitchFamily="18"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smtClean="0">
                <a:ea typeface="Times New Roman" panose="02020603050405020304" pitchFamily="18" charset="0"/>
                <a:cs typeface="Times New Roman" panose="02020603050405020304" pitchFamily="18" charset="0"/>
              </a:rPr>
              <a:t>This </a:t>
            </a:r>
            <a:r>
              <a:rPr lang="en-IN" dirty="0" err="1">
                <a:ea typeface="Times New Roman" panose="02020603050405020304" pitchFamily="18" charset="0"/>
                <a:cs typeface="Times New Roman" panose="02020603050405020304" pitchFamily="18" charset="0"/>
              </a:rPr>
              <a:t>Hathpool</a:t>
            </a:r>
            <a:r>
              <a:rPr lang="en-IN" dirty="0">
                <a:ea typeface="Times New Roman" panose="02020603050405020304" pitchFamily="18" charset="0"/>
                <a:cs typeface="Times New Roman" panose="02020603050405020304" pitchFamily="18" charset="0"/>
              </a:rPr>
              <a:t> (or flowers for the hand), also </a:t>
            </a:r>
            <a:r>
              <a:rPr lang="en-IN" dirty="0" smtClean="0">
                <a:ea typeface="Times New Roman" panose="02020603050405020304" pitchFamily="18" charset="0"/>
                <a:cs typeface="Times New Roman" panose="02020603050405020304" pitchFamily="18" charset="0"/>
              </a:rPr>
              <a:t>called </a:t>
            </a:r>
            <a:r>
              <a:rPr lang="en-IN" dirty="0">
                <a:ea typeface="Times New Roman" panose="02020603050405020304" pitchFamily="18" charset="0"/>
                <a:cs typeface="Times New Roman" panose="02020603050405020304" pitchFamily="18" charset="0"/>
              </a:rPr>
              <a:t>the </a:t>
            </a:r>
            <a:r>
              <a:rPr lang="en-IN" dirty="0" err="1">
                <a:ea typeface="Times New Roman" panose="02020603050405020304" pitchFamily="18" charset="0"/>
                <a:cs typeface="Times New Roman" panose="02020603050405020304" pitchFamily="18" charset="0"/>
              </a:rPr>
              <a:t>Panchangala</a:t>
            </a:r>
            <a:r>
              <a:rPr lang="en-IN" dirty="0">
                <a:ea typeface="Times New Roman" panose="02020603050405020304" pitchFamily="18" charset="0"/>
                <a:cs typeface="Times New Roman" panose="02020603050405020304" pitchFamily="18" charset="0"/>
              </a:rPr>
              <a:t> (or jewel for the five fingers), is from Rajasthan. </a:t>
            </a:r>
            <a:endParaRPr lang="en-IN" dirty="0" smtClean="0">
              <a:ea typeface="Times New Roman" panose="02020603050405020304" pitchFamily="18"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smtClean="0">
                <a:ea typeface="Times New Roman" panose="02020603050405020304" pitchFamily="18" charset="0"/>
                <a:cs typeface="Times New Roman" panose="02020603050405020304" pitchFamily="18" charset="0"/>
              </a:rPr>
              <a:t>It </a:t>
            </a:r>
            <a:r>
              <a:rPr lang="en-IN" dirty="0">
                <a:ea typeface="Times New Roman" panose="02020603050405020304" pitchFamily="18" charset="0"/>
                <a:cs typeface="Times New Roman" panose="02020603050405020304" pitchFamily="18" charset="0"/>
              </a:rPr>
              <a:t>consists of a </a:t>
            </a:r>
            <a:r>
              <a:rPr lang="en-IN" dirty="0" err="1">
                <a:ea typeface="Times New Roman" panose="02020603050405020304" pitchFamily="18" charset="0"/>
                <a:cs typeface="Times New Roman" panose="02020603050405020304" pitchFamily="18" charset="0"/>
              </a:rPr>
              <a:t>Kundan</a:t>
            </a:r>
            <a:r>
              <a:rPr lang="en-IN" dirty="0">
                <a:ea typeface="Times New Roman" panose="02020603050405020304" pitchFamily="18" charset="0"/>
                <a:cs typeface="Times New Roman" panose="02020603050405020304" pitchFamily="18" charset="0"/>
              </a:rPr>
              <a:t>-set flower-encrusted bracelet with stone-set chains leading to another flower on the back of the palm and similar chains connecting it to the five rings on the five fingers, each ring with a different flower motif. </a:t>
            </a:r>
            <a:endParaRPr lang="en-IN" dirty="0" smtClean="0">
              <a:ea typeface="Times New Roman" panose="02020603050405020304" pitchFamily="18"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dirty="0"/>
              <a:t>It is worn on the hands with a flower like focal resting in the centre with a ring (or rings)in the finger(s) and a bracelet or bangle on the wrist</a:t>
            </a:r>
            <a:r>
              <a:rPr lang="en-IN" dirty="0" smtClean="0"/>
              <a:t>.</a:t>
            </a:r>
          </a:p>
          <a:p>
            <a:pPr marL="285750" indent="-285750">
              <a:lnSpc>
                <a:spcPts val="1680"/>
              </a:lnSpc>
              <a:spcAft>
                <a:spcPts val="750"/>
              </a:spcAft>
              <a:buFont typeface="Arial" panose="020B0604020202020204" pitchFamily="34" charset="0"/>
              <a:buChar char="•"/>
            </a:pPr>
            <a:r>
              <a:rPr lang="en-IN" dirty="0"/>
              <a:t>They were very popular in the Mughal era and were believed to be a staple jewellery of the </a:t>
            </a:r>
            <a:r>
              <a:rPr lang="en-IN" dirty="0" smtClean="0"/>
              <a:t>Kathak dancers </a:t>
            </a:r>
            <a:r>
              <a:rPr lang="en-IN" dirty="0"/>
              <a:t>at that time too.</a:t>
            </a:r>
            <a:endParaRPr lang="en-IN"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202" y="3696238"/>
            <a:ext cx="3054798" cy="30136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534" y="843321"/>
            <a:ext cx="4738466" cy="2852917"/>
          </a:xfrm>
          <a:prstGeom prst="rect">
            <a:avLst/>
          </a:prstGeom>
        </p:spPr>
      </p:pic>
    </p:spTree>
    <p:extLst>
      <p:ext uri="{BB962C8B-B14F-4D97-AF65-F5344CB8AC3E}">
        <p14:creationId xmlns:p14="http://schemas.microsoft.com/office/powerpoint/2010/main" val="199348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89" y="1574216"/>
            <a:ext cx="7083405" cy="310341"/>
          </a:xfrm>
          <a:prstGeom prst="rect">
            <a:avLst/>
          </a:prstGeom>
        </p:spPr>
        <p:txBody>
          <a:bodyPr wrap="square">
            <a:spAutoFit/>
          </a:bodyPr>
          <a:lstStyle/>
          <a:p>
            <a:pPr>
              <a:lnSpc>
                <a:spcPts val="1680"/>
              </a:lnSpc>
              <a:spcAft>
                <a:spcPts val="750"/>
              </a:spcAft>
            </a:pPr>
            <a:r>
              <a:rPr lang="en-IN" sz="3200" dirty="0" smtClean="0">
                <a:ea typeface="Times New Roman" panose="02020603050405020304" pitchFamily="18" charset="0"/>
                <a:cs typeface="Arial" panose="020B0604020202020204" pitchFamily="34" charset="0"/>
              </a:rPr>
              <a:t>ODDIYANAM – WAIST ORNAMENT</a:t>
            </a:r>
            <a:endParaRPr lang="en-IN" sz="3200" dirty="0">
              <a:effectLst/>
              <a:ea typeface="Calibri" panose="020F0502020204030204" pitchFamily="34" charset="0"/>
              <a:cs typeface="Arial" panose="020B0604020202020204" pitchFamily="34" charset="0"/>
            </a:endParaRPr>
          </a:p>
        </p:txBody>
      </p:sp>
      <p:sp>
        <p:nvSpPr>
          <p:cNvPr id="3" name="TextBox 2"/>
          <p:cNvSpPr txBox="1"/>
          <p:nvPr/>
        </p:nvSpPr>
        <p:spPr>
          <a:xfrm>
            <a:off x="296189" y="2265901"/>
            <a:ext cx="7188591" cy="3416320"/>
          </a:xfrm>
          <a:prstGeom prst="rect">
            <a:avLst/>
          </a:prstGeom>
          <a:noFill/>
        </p:spPr>
        <p:txBody>
          <a:bodyPr wrap="square" rtlCol="0">
            <a:spAutoFit/>
          </a:bodyPr>
          <a:lstStyle/>
          <a:p>
            <a:pPr marL="285750" indent="-285750">
              <a:buFont typeface="Arial" panose="020B0604020202020204" pitchFamily="34" charset="0"/>
              <a:buChar char="•"/>
            </a:pPr>
            <a:r>
              <a:rPr lang="en-IN" dirty="0"/>
              <a:t>This gold </a:t>
            </a:r>
            <a:r>
              <a:rPr lang="en-IN" dirty="0" err="1"/>
              <a:t>Oddiyanam</a:t>
            </a:r>
            <a:r>
              <a:rPr lang="en-IN" dirty="0"/>
              <a:t> or waist ornament of South India is encrusted with rose-cut diamonds, emeralds and </a:t>
            </a:r>
            <a:r>
              <a:rPr lang="en-IN" dirty="0" smtClean="0"/>
              <a:t>rubies</a:t>
            </a:r>
            <a:r>
              <a:rPr lang="en-IN" dirty="0"/>
              <a:t>. Peacocks, flowers, buds and leaves intermingle in riotous profusion, but in perfect symmetry</a:t>
            </a:r>
            <a:r>
              <a:rPr lang="en-IN" dirty="0" smtClean="0"/>
              <a:t>.</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Although the purpose of the </a:t>
            </a:r>
            <a:r>
              <a:rPr lang="en-IN" dirty="0" err="1"/>
              <a:t>Oddiyanam</a:t>
            </a:r>
            <a:r>
              <a:rPr lang="en-IN" dirty="0"/>
              <a:t> </a:t>
            </a:r>
            <a:r>
              <a:rPr lang="en-IN" dirty="0" smtClean="0"/>
              <a:t>is to </a:t>
            </a:r>
            <a:r>
              <a:rPr lang="en-IN" dirty="0"/>
              <a:t>hold up the </a:t>
            </a:r>
            <a:r>
              <a:rPr lang="en-IN" dirty="0" smtClean="0"/>
              <a:t>saree. It  </a:t>
            </a:r>
            <a:r>
              <a:rPr lang="en-IN" dirty="0"/>
              <a:t>served the additional purpose of keeping the waist slim, as the breath was drawn in before the belt-clasp was fastened. </a:t>
            </a:r>
            <a:endParaRPr lang="en-IN" dirty="0" smtClean="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The tight belt around the waist further accentuated the hips of the </a:t>
            </a:r>
            <a:r>
              <a:rPr lang="en-IN" dirty="0" smtClean="0"/>
              <a:t>wearer and drew a subtle attention to the hips.</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60" y="1884557"/>
            <a:ext cx="3890267" cy="3131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786" y="4418086"/>
            <a:ext cx="1326522" cy="1783697"/>
          </a:xfrm>
          <a:prstGeom prst="rect">
            <a:avLst/>
          </a:prstGeom>
        </p:spPr>
      </p:pic>
    </p:spTree>
    <p:extLst>
      <p:ext uri="{BB962C8B-B14F-4D97-AF65-F5344CB8AC3E}">
        <p14:creationId xmlns:p14="http://schemas.microsoft.com/office/powerpoint/2010/main" val="221685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088" y="1480129"/>
            <a:ext cx="10274931" cy="346826"/>
          </a:xfrm>
          <a:prstGeom prst="rect">
            <a:avLst/>
          </a:prstGeom>
        </p:spPr>
        <p:txBody>
          <a:bodyPr wrap="square">
            <a:spAutoFit/>
          </a:bodyPr>
          <a:lstStyle/>
          <a:p>
            <a:pPr>
              <a:lnSpc>
                <a:spcPts val="1680"/>
              </a:lnSpc>
              <a:spcAft>
                <a:spcPts val="750"/>
              </a:spcAft>
            </a:pPr>
            <a:r>
              <a:rPr lang="en-IN" sz="3200" dirty="0">
                <a:ea typeface="Times New Roman" panose="02020603050405020304" pitchFamily="18" charset="0"/>
                <a:cs typeface="Arial" panose="020B0604020202020204" pitchFamily="34" charset="0"/>
              </a:rPr>
              <a:t>KAMAR </a:t>
            </a:r>
            <a:r>
              <a:rPr lang="en-IN" sz="3200" dirty="0" smtClean="0">
                <a:ea typeface="Times New Roman" panose="02020603050405020304" pitchFamily="18" charset="0"/>
                <a:cs typeface="Arial" panose="020B0604020202020204" pitchFamily="34" charset="0"/>
              </a:rPr>
              <a:t>BAND </a:t>
            </a:r>
            <a:r>
              <a:rPr lang="en-IN" sz="3200" dirty="0">
                <a:ea typeface="Times New Roman" panose="02020603050405020304" pitchFamily="18" charset="0"/>
                <a:cs typeface="Arial" panose="020B0604020202020204" pitchFamily="34" charset="0"/>
              </a:rPr>
              <a:t>– </a:t>
            </a:r>
            <a:r>
              <a:rPr lang="en-IN" sz="3200" dirty="0" smtClean="0">
                <a:ea typeface="Times New Roman" panose="02020603050405020304" pitchFamily="18" charset="0"/>
                <a:cs typeface="Times New Roman" panose="02020603050405020304" pitchFamily="18" charset="0"/>
              </a:rPr>
              <a:t>CHANDRAHAAR</a:t>
            </a:r>
            <a:endParaRPr lang="en-IN" sz="3200" dirty="0">
              <a:effectLst/>
              <a:ea typeface="Calibri" panose="020F0502020204030204" pitchFamily="34" charset="0"/>
              <a:cs typeface="Times New Roman" panose="02020603050405020304" pitchFamily="18" charset="0"/>
            </a:endParaRPr>
          </a:p>
        </p:txBody>
      </p:sp>
      <p:sp>
        <p:nvSpPr>
          <p:cNvPr id="3" name="Rectangle 2"/>
          <p:cNvSpPr/>
          <p:nvPr/>
        </p:nvSpPr>
        <p:spPr>
          <a:xfrm>
            <a:off x="421088" y="1983346"/>
            <a:ext cx="6868354" cy="3888244"/>
          </a:xfrm>
          <a:prstGeom prst="rect">
            <a:avLst/>
          </a:prstGeom>
        </p:spPr>
        <p:txBody>
          <a:bodyPr wrap="square">
            <a:spAutoFit/>
          </a:bodyPr>
          <a:lstStyle/>
          <a:p>
            <a:pPr marL="285750" indent="-285750">
              <a:lnSpc>
                <a:spcPts val="1680"/>
              </a:lnSpc>
              <a:spcAft>
                <a:spcPts val="750"/>
              </a:spcAft>
              <a:buFont typeface="Arial" panose="020B0604020202020204" pitchFamily="34" charset="0"/>
              <a:buChar char="•"/>
            </a:pPr>
            <a:r>
              <a:rPr lang="en-IN" dirty="0" err="1">
                <a:cs typeface="Arial" panose="020B0604020202020204" pitchFamily="34" charset="0"/>
              </a:rPr>
              <a:t>Kamarband</a:t>
            </a:r>
            <a:r>
              <a:rPr lang="en-IN" dirty="0">
                <a:cs typeface="Arial" panose="020B0604020202020204" pitchFamily="34" charset="0"/>
              </a:rPr>
              <a:t>” </a:t>
            </a:r>
            <a:r>
              <a:rPr lang="en-IN" dirty="0" smtClean="0">
                <a:cs typeface="Arial" panose="020B0604020202020204" pitchFamily="34" charset="0"/>
              </a:rPr>
              <a:t>or </a:t>
            </a:r>
            <a:r>
              <a:rPr lang="en-IN" dirty="0">
                <a:cs typeface="Arial" panose="020B0604020202020204" pitchFamily="34" charset="0"/>
              </a:rPr>
              <a:t>“The Saree Belt</a:t>
            </a:r>
            <a:r>
              <a:rPr lang="en-IN" dirty="0" smtClean="0">
                <a:cs typeface="Arial" panose="020B0604020202020204" pitchFamily="34" charset="0"/>
              </a:rPr>
              <a:t>” </a:t>
            </a:r>
            <a:r>
              <a:rPr lang="en-IN" dirty="0">
                <a:cs typeface="Arial" panose="020B0604020202020204" pitchFamily="34" charset="0"/>
              </a:rPr>
              <a:t> is worn around the waist resting delicately at the waistline</a:t>
            </a:r>
            <a:r>
              <a:rPr lang="en-IN" dirty="0" smtClean="0">
                <a:cs typeface="Arial" panose="020B0604020202020204" pitchFamily="34" charset="0"/>
              </a:rPr>
              <a:t>. It could also be made from cloth itself.</a:t>
            </a:r>
          </a:p>
          <a:p>
            <a:pPr marL="285750" indent="-285750">
              <a:lnSpc>
                <a:spcPts val="1680"/>
              </a:lnSpc>
              <a:spcAft>
                <a:spcPts val="750"/>
              </a:spcAft>
              <a:buFont typeface="Arial" panose="020B0604020202020204" pitchFamily="34" charset="0"/>
              <a:buChar char="•"/>
            </a:pPr>
            <a:r>
              <a:rPr lang="en-IN" dirty="0">
                <a:cs typeface="Arial" panose="020B0604020202020204" pitchFamily="34" charset="0"/>
              </a:rPr>
              <a:t/>
            </a:r>
            <a:br>
              <a:rPr lang="en-IN" dirty="0">
                <a:cs typeface="Arial" panose="020B0604020202020204" pitchFamily="34" charset="0"/>
              </a:rPr>
            </a:br>
            <a:r>
              <a:rPr lang="en-IN" dirty="0">
                <a:cs typeface="Arial" panose="020B0604020202020204" pitchFamily="34" charset="0"/>
              </a:rPr>
              <a:t>This delicate piece of jewellery can accentuate the appearance of a </a:t>
            </a:r>
            <a:r>
              <a:rPr lang="en-IN" dirty="0" smtClean="0">
                <a:cs typeface="Arial" panose="020B0604020202020204" pitchFamily="34" charset="0"/>
              </a:rPr>
              <a:t>dancer </a:t>
            </a:r>
            <a:r>
              <a:rPr lang="en-IN" dirty="0">
                <a:cs typeface="Arial" panose="020B0604020202020204" pitchFamily="34" charset="0"/>
              </a:rPr>
              <a:t>when worn around </a:t>
            </a:r>
            <a:r>
              <a:rPr lang="en-IN" dirty="0" smtClean="0">
                <a:cs typeface="Arial" panose="020B0604020202020204" pitchFamily="34" charset="0"/>
              </a:rPr>
              <a:t>his/her waist.</a:t>
            </a:r>
            <a:r>
              <a:rPr lang="en-IN" dirty="0">
                <a:cs typeface="Arial" panose="020B0604020202020204" pitchFamily="34" charset="0"/>
              </a:rPr>
              <a:t> </a:t>
            </a:r>
            <a:endParaRPr lang="en-IN" dirty="0" smtClean="0">
              <a:ea typeface="Times New Roman" panose="02020603050405020304" pitchFamily="18" charset="0"/>
              <a:cs typeface="Arial" panose="020B0604020202020204" pitchFamily="34" charset="0"/>
            </a:endParaRPr>
          </a:p>
          <a:p>
            <a:pPr marL="285750" indent="-285750">
              <a:lnSpc>
                <a:spcPts val="1680"/>
              </a:lnSpc>
              <a:spcAft>
                <a:spcPts val="750"/>
              </a:spcAft>
              <a:buFont typeface="Arial" panose="020B0604020202020204" pitchFamily="34" charset="0"/>
              <a:buChar char="•"/>
            </a:pPr>
            <a:r>
              <a:rPr lang="en-IN" dirty="0" err="1" smtClean="0">
                <a:ea typeface="Times New Roman" panose="02020603050405020304" pitchFamily="18" charset="0"/>
                <a:cs typeface="Arial" panose="020B0604020202020204" pitchFamily="34" charset="0"/>
              </a:rPr>
              <a:t>Chandrahaar</a:t>
            </a:r>
            <a:r>
              <a:rPr lang="en-IN" dirty="0" smtClean="0">
                <a:ea typeface="Times New Roman" panose="02020603050405020304" pitchFamily="18" charset="0"/>
                <a:cs typeface="Arial" panose="020B0604020202020204" pitchFamily="34" charset="0"/>
              </a:rPr>
              <a:t> is another waist </a:t>
            </a:r>
            <a:r>
              <a:rPr lang="en-IN" dirty="0">
                <a:ea typeface="Times New Roman" panose="02020603050405020304" pitchFamily="18" charset="0"/>
                <a:cs typeface="Arial" panose="020B0604020202020204" pitchFamily="34" charset="0"/>
              </a:rPr>
              <a:t>ornament from Bengal, </a:t>
            </a:r>
            <a:r>
              <a:rPr lang="en-IN" dirty="0" smtClean="0">
                <a:ea typeface="Times New Roman" panose="02020603050405020304" pitchFamily="18" charset="0"/>
                <a:cs typeface="Arial" panose="020B0604020202020204" pitchFamily="34" charset="0"/>
              </a:rPr>
              <a:t>(</a:t>
            </a:r>
            <a:r>
              <a:rPr lang="en-IN" dirty="0">
                <a:ea typeface="Times New Roman" panose="02020603050405020304" pitchFamily="18" charset="0"/>
                <a:cs typeface="Arial" panose="020B0604020202020204" pitchFamily="34" charset="0"/>
              </a:rPr>
              <a:t>meaning a garland of moons), comprises of a series of chains made up of minute gold balls held in criss-cross gold wire, leading down to an elaborate filigree pendant with a floral motif. The clasps on either side are, again, smaller filigreed flowers.</a:t>
            </a:r>
            <a:endParaRPr lang="en-IN" dirty="0">
              <a:ea typeface="Calibri" panose="020F0502020204030204" pitchFamily="34" charset="0"/>
              <a:cs typeface="Arial" panose="020B0604020202020204" pitchFamily="34" charset="0"/>
            </a:endParaRPr>
          </a:p>
          <a:p>
            <a:pPr marL="285750" indent="-285750">
              <a:lnSpc>
                <a:spcPts val="1680"/>
              </a:lnSpc>
              <a:spcAft>
                <a:spcPts val="750"/>
              </a:spcAft>
              <a:buFont typeface="Arial" panose="020B0604020202020204" pitchFamily="34" charset="0"/>
              <a:buChar char="•"/>
            </a:pPr>
            <a:r>
              <a:rPr lang="en-IN" dirty="0" smtClean="0">
                <a:ea typeface="Times New Roman" panose="02020603050405020304" pitchFamily="18" charset="0"/>
                <a:cs typeface="Arial" panose="020B0604020202020204" pitchFamily="34" charset="0"/>
              </a:rPr>
              <a:t>Sculptors </a:t>
            </a:r>
            <a:r>
              <a:rPr lang="en-IN" dirty="0">
                <a:ea typeface="Times New Roman" panose="02020603050405020304" pitchFamily="18" charset="0"/>
                <a:cs typeface="Arial" panose="020B0604020202020204" pitchFamily="34" charset="0"/>
              </a:rPr>
              <a:t>have carved elaborate versions of this jewel on figures in the temples of Orissa</a:t>
            </a:r>
            <a:r>
              <a:rPr lang="en-IN" dirty="0" smtClean="0">
                <a:ea typeface="Times New Roman" panose="02020603050405020304" pitchFamily="18" charset="0"/>
                <a:cs typeface="Arial" panose="020B0604020202020204" pitchFamily="34" charset="0"/>
              </a:rPr>
              <a:t>. Worn by in all Indian Classical dance forms.</a:t>
            </a:r>
            <a:endParaRPr lang="en-IN" dirty="0">
              <a:effectLs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020" y="263881"/>
            <a:ext cx="3322749" cy="62572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127" y="3904847"/>
            <a:ext cx="2112135" cy="2511828"/>
          </a:xfrm>
          <a:prstGeom prst="rect">
            <a:avLst/>
          </a:prstGeom>
        </p:spPr>
      </p:pic>
    </p:spTree>
    <p:extLst>
      <p:ext uri="{BB962C8B-B14F-4D97-AF65-F5344CB8AC3E}">
        <p14:creationId xmlns:p14="http://schemas.microsoft.com/office/powerpoint/2010/main" val="28531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569" y="721218"/>
            <a:ext cx="6578114" cy="682238"/>
          </a:xfrm>
          <a:prstGeom prst="rect">
            <a:avLst/>
          </a:prstGeom>
        </p:spPr>
        <p:txBody>
          <a:bodyPr wrap="square">
            <a:spAutoFit/>
          </a:bodyPr>
          <a:lstStyle/>
          <a:p>
            <a:pPr>
              <a:lnSpc>
                <a:spcPts val="1500"/>
              </a:lnSpc>
              <a:spcBef>
                <a:spcPts val="750"/>
              </a:spcBef>
              <a:spcAft>
                <a:spcPts val="800"/>
              </a:spcAft>
            </a:pPr>
            <a:r>
              <a:rPr lang="en-IN" sz="3200" dirty="0" smtClean="0">
                <a:latin typeface="Arial" panose="020B0604020202020204" pitchFamily="34" charset="0"/>
                <a:ea typeface="Times New Roman" panose="02020603050405020304" pitchFamily="18" charset="0"/>
                <a:cs typeface="Arial" panose="020B0604020202020204" pitchFamily="34" charset="0"/>
              </a:rPr>
              <a:t>PAYAL – PAUNJI – PAIZEB </a:t>
            </a:r>
          </a:p>
          <a:p>
            <a:pPr>
              <a:lnSpc>
                <a:spcPts val="1500"/>
              </a:lnSpc>
              <a:spcBef>
                <a:spcPts val="750"/>
              </a:spcBef>
              <a:spcAft>
                <a:spcPts val="800"/>
              </a:spcAft>
            </a:pPr>
            <a:r>
              <a:rPr lang="en-IN" sz="3200" dirty="0" smtClean="0">
                <a:latin typeface="Arial" panose="020B0604020202020204" pitchFamily="34" charset="0"/>
                <a:ea typeface="Calibri" panose="020F0502020204030204" pitchFamily="34" charset="0"/>
                <a:cs typeface="Arial" panose="020B0604020202020204" pitchFamily="34" charset="0"/>
              </a:rPr>
              <a:t>FOOT ORNAMENT</a:t>
            </a:r>
            <a:endParaRPr lang="en-IN" sz="32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482991" y="1629511"/>
            <a:ext cx="6096000" cy="4632037"/>
          </a:xfrm>
          <a:prstGeom prst="rect">
            <a:avLst/>
          </a:prstGeom>
        </p:spPr>
        <p:txBody>
          <a:bodyPr>
            <a:spAutoFit/>
          </a:bodyPr>
          <a:lstStyle/>
          <a:p>
            <a:pPr marL="285750" indent="-285750">
              <a:lnSpc>
                <a:spcPts val="1680"/>
              </a:lnSpc>
              <a:spcAft>
                <a:spcPts val="750"/>
              </a:spcAft>
              <a:buFont typeface="Arial" panose="020B0604020202020204" pitchFamily="34" charset="0"/>
              <a:buChar char="•"/>
            </a:pPr>
            <a:r>
              <a:rPr lang="en-IN" sz="1600" dirty="0"/>
              <a:t>An </a:t>
            </a:r>
            <a:r>
              <a:rPr lang="en-IN" sz="1600" b="1" dirty="0"/>
              <a:t>anklet</a:t>
            </a:r>
            <a:r>
              <a:rPr lang="en-IN" sz="1600" dirty="0"/>
              <a:t>, also called </a:t>
            </a:r>
            <a:r>
              <a:rPr lang="en-IN" sz="1600" i="1" dirty="0"/>
              <a:t>ankle chain</a:t>
            </a:r>
            <a:r>
              <a:rPr lang="en-IN" sz="1600" dirty="0"/>
              <a:t>, </a:t>
            </a:r>
            <a:r>
              <a:rPr lang="en-IN" sz="1600" i="1" dirty="0"/>
              <a:t>ankle bracelet</a:t>
            </a:r>
            <a:r>
              <a:rPr lang="en-IN" sz="1600" dirty="0"/>
              <a:t> or </a:t>
            </a:r>
            <a:r>
              <a:rPr lang="en-IN" sz="1600" i="1" dirty="0"/>
              <a:t>ankle string</a:t>
            </a:r>
            <a:r>
              <a:rPr lang="en-IN" sz="1600" dirty="0"/>
              <a:t>, is </a:t>
            </a:r>
            <a:r>
              <a:rPr lang="en-IN" sz="1600" dirty="0" smtClean="0"/>
              <a:t>an ornament</a:t>
            </a:r>
            <a:r>
              <a:rPr lang="en-IN" sz="1600" dirty="0"/>
              <a:t> worn around the </a:t>
            </a:r>
            <a:r>
              <a:rPr lang="en-IN" sz="1600" dirty="0" smtClean="0"/>
              <a:t>ankle.</a:t>
            </a:r>
            <a:r>
              <a:rPr lang="en-IN" sz="1600" dirty="0"/>
              <a:t> </a:t>
            </a:r>
            <a:r>
              <a:rPr lang="en-IN" sz="1600" dirty="0" smtClean="0"/>
              <a:t>in</a:t>
            </a:r>
            <a:r>
              <a:rPr lang="en-IN" sz="1600" dirty="0"/>
              <a:t> </a:t>
            </a:r>
            <a:r>
              <a:rPr lang="en-IN" sz="1600" dirty="0" smtClean="0"/>
              <a:t>India, it </a:t>
            </a:r>
            <a:r>
              <a:rPr lang="en-IN" sz="1600" dirty="0"/>
              <a:t>is commonly known as </a:t>
            </a:r>
            <a:r>
              <a:rPr lang="en-IN" sz="1600" i="1" dirty="0" err="1"/>
              <a:t>payal</a:t>
            </a:r>
            <a:r>
              <a:rPr lang="en-IN" sz="1600" dirty="0"/>
              <a:t>. </a:t>
            </a:r>
            <a:endParaRPr lang="en-IN" sz="1600" dirty="0" smtClean="0"/>
          </a:p>
          <a:p>
            <a:pPr marL="285750" indent="-285750">
              <a:lnSpc>
                <a:spcPts val="1680"/>
              </a:lnSpc>
              <a:spcAft>
                <a:spcPts val="750"/>
              </a:spcAft>
              <a:buFont typeface="Arial" panose="020B0604020202020204" pitchFamily="34" charset="0"/>
              <a:buChar char="•"/>
            </a:pPr>
            <a:r>
              <a:rPr lang="en-IN" sz="1600" dirty="0" smtClean="0"/>
              <a:t>There </a:t>
            </a:r>
            <a:r>
              <a:rPr lang="en-IN" sz="1600" dirty="0"/>
              <a:t>are </a:t>
            </a:r>
            <a:r>
              <a:rPr lang="en-IN" sz="1600" dirty="0" smtClean="0"/>
              <a:t>two </a:t>
            </a:r>
            <a:r>
              <a:rPr lang="en-IN" sz="1600" dirty="0"/>
              <a:t>kinds of Anklets: Flexible and Inflexible. </a:t>
            </a:r>
            <a:endParaRPr lang="en-IN" sz="1600" dirty="0" smtClean="0"/>
          </a:p>
          <a:p>
            <a:pPr marL="285750" indent="-285750">
              <a:lnSpc>
                <a:spcPts val="1680"/>
              </a:lnSpc>
              <a:spcAft>
                <a:spcPts val="750"/>
              </a:spcAft>
              <a:buFont typeface="Arial" panose="020B0604020202020204" pitchFamily="34" charset="0"/>
              <a:buChar char="•"/>
            </a:pPr>
            <a:r>
              <a:rPr lang="en-IN" sz="1600" dirty="0" smtClean="0"/>
              <a:t>The </a:t>
            </a:r>
            <a:r>
              <a:rPr lang="en-IN" sz="1600" dirty="0"/>
              <a:t>former are made by tying links in a chain, attached by hooks to toe </a:t>
            </a:r>
            <a:r>
              <a:rPr lang="en-IN" sz="1600" dirty="0" smtClean="0"/>
              <a:t>rings. </a:t>
            </a:r>
            <a:r>
              <a:rPr lang="en-IN" sz="1600" dirty="0"/>
              <a:t>Sometimes, minute bells are attached on the outer edges of the anklets that make a tinkling sound when a person walks. </a:t>
            </a:r>
            <a:endParaRPr lang="en-IN" sz="1600" dirty="0" smtClean="0"/>
          </a:p>
          <a:p>
            <a:pPr marL="285750" indent="-285750">
              <a:lnSpc>
                <a:spcPts val="1680"/>
              </a:lnSpc>
              <a:spcAft>
                <a:spcPts val="750"/>
              </a:spcAft>
              <a:buFont typeface="Arial" panose="020B0604020202020204" pitchFamily="34" charset="0"/>
              <a:buChar char="•"/>
            </a:pPr>
            <a:r>
              <a:rPr lang="en-IN" sz="1600" dirty="0" smtClean="0"/>
              <a:t>The </a:t>
            </a:r>
            <a:r>
              <a:rPr lang="en-IN" sz="1600" dirty="0"/>
              <a:t>latter, are created from shaping flat sheets of metal and do not require as much skills as is required in the flexible ones. </a:t>
            </a:r>
            <a:endParaRPr lang="en-IN" sz="1600" dirty="0" smtClean="0">
              <a:ea typeface="Times New Roman" panose="02020603050405020304" pitchFamily="18" charset="0"/>
              <a:cs typeface="Times New Roman" panose="02020603050405020304" pitchFamily="18" charset="0"/>
            </a:endParaRPr>
          </a:p>
          <a:p>
            <a:pPr marL="285750" indent="-285750">
              <a:lnSpc>
                <a:spcPts val="1680"/>
              </a:lnSpc>
              <a:spcAft>
                <a:spcPts val="750"/>
              </a:spcAft>
              <a:buFont typeface="Arial" panose="020B0604020202020204" pitchFamily="34" charset="0"/>
              <a:buChar char="•"/>
            </a:pPr>
            <a:r>
              <a:rPr lang="en-IN" sz="1600" dirty="0" smtClean="0">
                <a:ea typeface="Times New Roman" panose="02020603050405020304" pitchFamily="18" charset="0"/>
                <a:cs typeface="Times New Roman" panose="02020603050405020304" pitchFamily="18" charset="0"/>
              </a:rPr>
              <a:t>The </a:t>
            </a:r>
            <a:r>
              <a:rPr lang="en-IN" sz="1600" dirty="0" err="1" smtClean="0">
                <a:ea typeface="Times New Roman" panose="02020603050405020304" pitchFamily="18" charset="0"/>
                <a:cs typeface="Times New Roman" panose="02020603050405020304" pitchFamily="18" charset="0"/>
              </a:rPr>
              <a:t>Paizeb</a:t>
            </a:r>
            <a:r>
              <a:rPr lang="en-IN" sz="1600" dirty="0" smtClean="0">
                <a:ea typeface="Times New Roman" panose="02020603050405020304" pitchFamily="18" charset="0"/>
                <a:cs typeface="Times New Roman" panose="02020603050405020304" pitchFamily="18" charset="0"/>
              </a:rPr>
              <a:t> is </a:t>
            </a:r>
            <a:r>
              <a:rPr lang="en-IN" sz="1600" dirty="0">
                <a:ea typeface="Times New Roman" panose="02020603050405020304" pitchFamily="18" charset="0"/>
                <a:cs typeface="Times New Roman" panose="02020603050405020304" pitchFamily="18" charset="0"/>
              </a:rPr>
              <a:t>from Hyderabad. </a:t>
            </a:r>
            <a:r>
              <a:rPr lang="en-IN" sz="1600" dirty="0" smtClean="0">
                <a:ea typeface="Times New Roman" panose="02020603050405020304" pitchFamily="18" charset="0"/>
                <a:cs typeface="Times New Roman" panose="02020603050405020304" pitchFamily="18" charset="0"/>
              </a:rPr>
              <a:t>Loose </a:t>
            </a:r>
            <a:r>
              <a:rPr lang="en-IN" sz="1600" dirty="0">
                <a:ea typeface="Times New Roman" panose="02020603050405020304" pitchFamily="18" charset="0"/>
                <a:cs typeface="Times New Roman" panose="02020603050405020304" pitchFamily="18" charset="0"/>
              </a:rPr>
              <a:t>chain links between the uncut diamonds set in gold in Kundan settings, make the anklet lie flat on the foot fitting closely over the ankle. There are stone drops on the lower edge of the </a:t>
            </a:r>
            <a:r>
              <a:rPr lang="en-IN" sz="1600" dirty="0" err="1">
                <a:ea typeface="Times New Roman" panose="02020603050405020304" pitchFamily="18" charset="0"/>
                <a:cs typeface="Times New Roman" panose="02020603050405020304" pitchFamily="18" charset="0"/>
              </a:rPr>
              <a:t>Paizeb</a:t>
            </a:r>
            <a:r>
              <a:rPr lang="en-IN" sz="1600" dirty="0">
                <a:ea typeface="Times New Roman" panose="02020603050405020304" pitchFamily="18" charset="0"/>
                <a:cs typeface="Times New Roman" panose="02020603050405020304" pitchFamily="18" charset="0"/>
              </a:rPr>
              <a:t> in place of tinkling bells</a:t>
            </a:r>
            <a:r>
              <a:rPr lang="en-IN" sz="1600" dirty="0" smtClean="0">
                <a:ea typeface="Times New Roman" panose="02020603050405020304" pitchFamily="18" charset="0"/>
                <a:cs typeface="Times New Roman" panose="02020603050405020304" pitchFamily="18" charset="0"/>
              </a:rPr>
              <a:t>.</a:t>
            </a:r>
          </a:p>
          <a:p>
            <a:pPr marL="285750" indent="-285750">
              <a:lnSpc>
                <a:spcPts val="1680"/>
              </a:lnSpc>
              <a:spcAft>
                <a:spcPts val="750"/>
              </a:spcAft>
              <a:buFont typeface="Arial" panose="020B0604020202020204" pitchFamily="34" charset="0"/>
              <a:buChar char="•"/>
            </a:pPr>
            <a:r>
              <a:rPr lang="en-IN" sz="1600" dirty="0" smtClean="0">
                <a:ea typeface="Times New Roman" panose="02020603050405020304" pitchFamily="18" charset="0"/>
                <a:cs typeface="Times New Roman" panose="02020603050405020304" pitchFamily="18" charset="0"/>
              </a:rPr>
              <a:t>Dancers usually wear silver anklets.</a:t>
            </a:r>
          </a:p>
          <a:p>
            <a:pPr>
              <a:lnSpc>
                <a:spcPts val="1680"/>
              </a:lnSpc>
              <a:spcAft>
                <a:spcPts val="750"/>
              </a:spcAft>
            </a:pPr>
            <a:endParaRPr lang="en-IN" sz="1600"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7781" y="2354610"/>
            <a:ext cx="1805265" cy="18052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050" y="309092"/>
            <a:ext cx="3650654" cy="47809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583" y="4262906"/>
            <a:ext cx="3862524" cy="2595094"/>
          </a:xfrm>
          <a:prstGeom prst="rect">
            <a:avLst/>
          </a:prstGeom>
        </p:spPr>
      </p:pic>
    </p:spTree>
    <p:extLst>
      <p:ext uri="{BB962C8B-B14F-4D97-AF65-F5344CB8AC3E}">
        <p14:creationId xmlns:p14="http://schemas.microsoft.com/office/powerpoint/2010/main" val="377371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616" y="187817"/>
            <a:ext cx="5417177" cy="36114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964" y="3392488"/>
            <a:ext cx="2215410" cy="3446194"/>
          </a:xfrm>
          <a:prstGeom prst="rect">
            <a:avLst/>
          </a:prstGeom>
        </p:spPr>
      </p:pic>
      <p:sp>
        <p:nvSpPr>
          <p:cNvPr id="5" name="Rectangle 4"/>
          <p:cNvSpPr/>
          <p:nvPr/>
        </p:nvSpPr>
        <p:spPr>
          <a:xfrm>
            <a:off x="337330" y="1133201"/>
            <a:ext cx="5582054" cy="5632311"/>
          </a:xfrm>
          <a:prstGeom prst="rect">
            <a:avLst/>
          </a:prstGeom>
        </p:spPr>
        <p:txBody>
          <a:bodyPr wrap="square">
            <a:spAutoFit/>
          </a:bodyPr>
          <a:lstStyle/>
          <a:p>
            <a:pPr marL="285750" indent="-285750">
              <a:buFont typeface="Arial" panose="020B0604020202020204" pitchFamily="34" charset="0"/>
              <a:buChar char="•"/>
            </a:pPr>
            <a:r>
              <a:rPr lang="en-IN" sz="1500" dirty="0"/>
              <a:t>A </a:t>
            </a:r>
            <a:r>
              <a:rPr lang="en-IN" sz="1500" b="1" dirty="0" smtClean="0"/>
              <a:t>Ghungroo</a:t>
            </a:r>
            <a:r>
              <a:rPr lang="en-IN" sz="1500" dirty="0" smtClean="0"/>
              <a:t>,</a:t>
            </a:r>
            <a:r>
              <a:rPr lang="en-IN" sz="1500" dirty="0"/>
              <a:t> </a:t>
            </a:r>
            <a:r>
              <a:rPr lang="en-IN" sz="1500" b="1" dirty="0" err="1"/>
              <a:t>Salangai</a:t>
            </a:r>
            <a:r>
              <a:rPr lang="en-IN" sz="1500" dirty="0"/>
              <a:t>(Tamil) is one of many small metallic bells strung together to form </a:t>
            </a:r>
            <a:r>
              <a:rPr lang="en-IN" sz="1500" b="1" dirty="0" err="1"/>
              <a:t>Ghungroos</a:t>
            </a:r>
            <a:r>
              <a:rPr lang="en-IN" sz="1500" dirty="0"/>
              <a:t>, a musical </a:t>
            </a:r>
            <a:r>
              <a:rPr lang="en-IN" sz="1500" dirty="0" smtClean="0"/>
              <a:t>anklet</a:t>
            </a:r>
            <a:r>
              <a:rPr lang="en-IN" sz="1500" dirty="0"/>
              <a:t> tied to the feet </a:t>
            </a:r>
            <a:r>
              <a:rPr lang="en-IN" sz="1500" dirty="0" smtClean="0"/>
              <a:t>of classical Indian dancers.</a:t>
            </a:r>
            <a:r>
              <a:rPr lang="en-IN" sz="1500" dirty="0"/>
              <a:t> apart from their aesthetic value the basic motive of the anklet is to draw attention to the wearers legs and feet.</a:t>
            </a:r>
            <a:endParaRPr lang="en-IN" sz="1500" dirty="0" smtClean="0"/>
          </a:p>
          <a:p>
            <a:pPr marL="285750" indent="-285750">
              <a:buFont typeface="Arial" panose="020B0604020202020204" pitchFamily="34" charset="0"/>
              <a:buChar char="•"/>
            </a:pPr>
            <a:endParaRPr lang="en-IN" sz="1500" dirty="0"/>
          </a:p>
          <a:p>
            <a:pPr marL="285750" indent="-285750">
              <a:buFont typeface="Arial" panose="020B0604020202020204" pitchFamily="34" charset="0"/>
              <a:buChar char="•"/>
            </a:pPr>
            <a:r>
              <a:rPr lang="en-IN" sz="1500" dirty="0" smtClean="0"/>
              <a:t>The </a:t>
            </a:r>
            <a:r>
              <a:rPr lang="en-IN" sz="1500" dirty="0"/>
              <a:t>sounds produced by </a:t>
            </a:r>
            <a:r>
              <a:rPr lang="en-IN" sz="1500" dirty="0" err="1"/>
              <a:t>Ghungroos</a:t>
            </a:r>
            <a:r>
              <a:rPr lang="en-IN" sz="1500" dirty="0"/>
              <a:t> vary greatly in pitch depending on their metallic composition and size. </a:t>
            </a:r>
            <a:endParaRPr lang="en-IN" sz="1500" dirty="0" smtClean="0"/>
          </a:p>
          <a:p>
            <a:pPr marL="285750" indent="-285750">
              <a:buFont typeface="Arial" panose="020B0604020202020204" pitchFamily="34" charset="0"/>
              <a:buChar char="•"/>
            </a:pPr>
            <a:endParaRPr lang="en-IN" sz="1500" dirty="0" smtClean="0"/>
          </a:p>
          <a:p>
            <a:pPr marL="285750" indent="-285750">
              <a:buFont typeface="Arial" panose="020B0604020202020204" pitchFamily="34" charset="0"/>
              <a:buChar char="•"/>
            </a:pPr>
            <a:r>
              <a:rPr lang="en-IN" sz="1500" dirty="0" err="1" smtClean="0"/>
              <a:t>Ghungroos</a:t>
            </a:r>
            <a:r>
              <a:rPr lang="en-IN" sz="1500" dirty="0" smtClean="0"/>
              <a:t> </a:t>
            </a:r>
            <a:r>
              <a:rPr lang="en-IN" sz="1500" dirty="0"/>
              <a:t>serve to accentuate the rhythmic aspects of the dance and allow complex footwork to be heard by the audience</a:t>
            </a:r>
            <a:r>
              <a:rPr lang="en-IN" sz="1500" dirty="0" smtClean="0"/>
              <a:t>.</a:t>
            </a:r>
          </a:p>
          <a:p>
            <a:pPr marL="285750" indent="-285750">
              <a:buFont typeface="Arial" panose="020B0604020202020204" pitchFamily="34" charset="0"/>
              <a:buChar char="•"/>
            </a:pPr>
            <a:endParaRPr lang="en-IN" sz="1500" dirty="0" smtClean="0"/>
          </a:p>
          <a:p>
            <a:pPr marL="285750" indent="-285750">
              <a:buFont typeface="Arial" panose="020B0604020202020204" pitchFamily="34" charset="0"/>
              <a:buChar char="•"/>
            </a:pPr>
            <a:r>
              <a:rPr lang="en-IN" sz="1500" dirty="0" smtClean="0"/>
              <a:t> </a:t>
            </a:r>
            <a:r>
              <a:rPr lang="en-IN" sz="1500" dirty="0"/>
              <a:t>They are worn immediately above the ankle, resting on the lateral malleolus and medial malleolus. A string of </a:t>
            </a:r>
            <a:r>
              <a:rPr lang="en-IN" sz="1500" dirty="0" err="1"/>
              <a:t>ghungroos</a:t>
            </a:r>
            <a:r>
              <a:rPr lang="en-IN" sz="1500" dirty="0"/>
              <a:t> can range from 50 to greater than 200 bells knotted together. </a:t>
            </a:r>
            <a:r>
              <a:rPr lang="en-IN" sz="1500" dirty="0" smtClean="0"/>
              <a:t>A </a:t>
            </a:r>
            <a:r>
              <a:rPr lang="en-IN" sz="1500" dirty="0"/>
              <a:t>novice child dancer may start with 50 and slowly add more </a:t>
            </a:r>
            <a:endParaRPr lang="en-IN" sz="1500" dirty="0" smtClean="0"/>
          </a:p>
          <a:p>
            <a:pPr marL="285750" indent="-285750">
              <a:buFont typeface="Arial" panose="020B0604020202020204" pitchFamily="34" charset="0"/>
              <a:buChar char="•"/>
            </a:pPr>
            <a:endParaRPr lang="en-IN" sz="1500" dirty="0"/>
          </a:p>
          <a:p>
            <a:pPr marL="285750" indent="-285750">
              <a:buFont typeface="Arial" panose="020B0604020202020204" pitchFamily="34" charset="0"/>
              <a:buChar char="•"/>
            </a:pPr>
            <a:r>
              <a:rPr lang="en-IN" sz="1500" dirty="0" err="1" smtClean="0"/>
              <a:t>Ghungroos</a:t>
            </a:r>
            <a:r>
              <a:rPr lang="en-IN" sz="1500" dirty="0" smtClean="0"/>
              <a:t> </a:t>
            </a:r>
            <a:r>
              <a:rPr lang="en-IN" sz="1500" dirty="0"/>
              <a:t>or </a:t>
            </a:r>
            <a:r>
              <a:rPr lang="en-IN" sz="1500" dirty="0" err="1"/>
              <a:t>Salangais</a:t>
            </a:r>
            <a:r>
              <a:rPr lang="en-IN" sz="1500" dirty="0"/>
              <a:t> are worn in traditional performances of the classical Indian dance forms: </a:t>
            </a:r>
            <a:r>
              <a:rPr lang="en-IN" sz="1500" dirty="0" err="1">
                <a:hlinkClick r:id="rId4" tooltip="Bharatnatyam"/>
              </a:rPr>
              <a:t>Bharatnatyam</a:t>
            </a:r>
            <a:r>
              <a:rPr lang="en-IN" sz="1500" dirty="0"/>
              <a:t>, </a:t>
            </a:r>
            <a:r>
              <a:rPr lang="en-IN" sz="1500" dirty="0">
                <a:hlinkClick r:id="rId5" tooltip="Kathak"/>
              </a:rPr>
              <a:t>Kathak</a:t>
            </a:r>
            <a:r>
              <a:rPr lang="en-IN" sz="1500" dirty="0" smtClean="0"/>
              <a:t>, </a:t>
            </a:r>
            <a:r>
              <a:rPr lang="en-IN" sz="1500" dirty="0" err="1" smtClean="0">
                <a:hlinkClick r:id="rId6" tooltip="Kuchipudi"/>
              </a:rPr>
              <a:t>Kuchipudi</a:t>
            </a:r>
            <a:r>
              <a:rPr lang="en-IN" sz="1500" dirty="0"/>
              <a:t> </a:t>
            </a:r>
            <a:r>
              <a:rPr lang="en-IN" sz="1500" dirty="0" smtClean="0"/>
              <a:t>etc.</a:t>
            </a:r>
            <a:endParaRPr lang="en-IN" sz="1500"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6450" y="3392488"/>
            <a:ext cx="3423694" cy="3423694"/>
          </a:xfrm>
          <a:prstGeom prst="rect">
            <a:avLst/>
          </a:prstGeom>
        </p:spPr>
      </p:pic>
      <p:sp>
        <p:nvSpPr>
          <p:cNvPr id="7" name="Rectangle 6"/>
          <p:cNvSpPr/>
          <p:nvPr/>
        </p:nvSpPr>
        <p:spPr>
          <a:xfrm>
            <a:off x="174802" y="465787"/>
            <a:ext cx="2953555" cy="584775"/>
          </a:xfrm>
          <a:prstGeom prst="rect">
            <a:avLst/>
          </a:prstGeom>
        </p:spPr>
        <p:txBody>
          <a:bodyPr wrap="square">
            <a:spAutoFit/>
          </a:bodyPr>
          <a:lstStyle/>
          <a:p>
            <a:r>
              <a:rPr lang="en-IN" sz="3200" dirty="0" smtClean="0"/>
              <a:t>GHUNGROO</a:t>
            </a:r>
            <a:endParaRPr lang="en-IN" sz="3200" dirty="0"/>
          </a:p>
        </p:txBody>
      </p:sp>
    </p:spTree>
    <p:extLst>
      <p:ext uri="{BB962C8B-B14F-4D97-AF65-F5344CB8AC3E}">
        <p14:creationId xmlns:p14="http://schemas.microsoft.com/office/powerpoint/2010/main" val="355013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a:t>
            </a:r>
            <a:endParaRPr lang="en-IN" dirty="0"/>
          </a:p>
        </p:txBody>
      </p:sp>
      <p:sp>
        <p:nvSpPr>
          <p:cNvPr id="3" name="Content Placeholder 2"/>
          <p:cNvSpPr>
            <a:spLocks noGrp="1"/>
          </p:cNvSpPr>
          <p:nvPr>
            <p:ph idx="1"/>
          </p:nvPr>
        </p:nvSpPr>
        <p:spPr>
          <a:xfrm>
            <a:off x="685799" y="1700011"/>
            <a:ext cx="11008218" cy="4649273"/>
          </a:xfrm>
        </p:spPr>
        <p:txBody>
          <a:bodyPr>
            <a:normAutofit fontScale="85000" lnSpcReduction="20000"/>
          </a:bodyPr>
          <a:lstStyle/>
          <a:p>
            <a:r>
              <a:rPr lang="en-IN" dirty="0" smtClean="0">
                <a:latin typeface="Calibri" panose="020F0502020204030204" pitchFamily="34" charset="0"/>
              </a:rPr>
              <a:t>Jewellery as an integral part of dance, from ancient times</a:t>
            </a:r>
          </a:p>
          <a:p>
            <a:r>
              <a:rPr lang="en-IN" dirty="0" smtClean="0">
                <a:latin typeface="Calibri" panose="020F0502020204030204" pitchFamily="34" charset="0"/>
              </a:rPr>
              <a:t>Not just for beautification of the artist, but has a predominant part in the dance vocabulary.</a:t>
            </a:r>
          </a:p>
          <a:p>
            <a:r>
              <a:rPr lang="en-IN" dirty="0">
                <a:latin typeface="Calibri" panose="020F0502020204030204" pitchFamily="34" charset="0"/>
              </a:rPr>
              <a:t>Some dance jewellery has a functional purpose, generally to fix clothing or hair in </a:t>
            </a:r>
            <a:r>
              <a:rPr lang="en-IN" dirty="0" smtClean="0">
                <a:latin typeface="Calibri" panose="020F0502020204030204" pitchFamily="34" charset="0"/>
              </a:rPr>
              <a:t>place.</a:t>
            </a:r>
            <a:endParaRPr lang="en-IN" dirty="0">
              <a:latin typeface="Calibri" panose="020F0502020204030204" pitchFamily="34" charset="0"/>
            </a:endParaRPr>
          </a:p>
          <a:p>
            <a:r>
              <a:rPr lang="en-IN" dirty="0" smtClean="0">
                <a:latin typeface="Calibri" panose="020F0502020204030204" pitchFamily="34" charset="0"/>
              </a:rPr>
              <a:t>Each style has a distinct set…each item has a purpose and a role to fulfil. </a:t>
            </a:r>
          </a:p>
          <a:p>
            <a:r>
              <a:rPr lang="en-IN" dirty="0">
                <a:latin typeface="Calibri" panose="020F0502020204030204" pitchFamily="34" charset="0"/>
              </a:rPr>
              <a:t>The designs in solid gold jewellery of Tamil Nadu and Kerala are inspired by nature. the Meenakari and Kundan styles of </a:t>
            </a:r>
            <a:r>
              <a:rPr lang="en-IN" dirty="0" smtClean="0">
                <a:latin typeface="Calibri" panose="020F0502020204030204" pitchFamily="34" charset="0"/>
              </a:rPr>
              <a:t>jewellery </a:t>
            </a:r>
            <a:r>
              <a:rPr lang="en-IN" dirty="0">
                <a:latin typeface="Calibri" panose="020F0502020204030204" pitchFamily="34" charset="0"/>
              </a:rPr>
              <a:t>making have been influenced by the Mughal dynasty</a:t>
            </a:r>
          </a:p>
          <a:p>
            <a:pPr>
              <a:spcBef>
                <a:spcPts val="600"/>
              </a:spcBef>
            </a:pPr>
            <a:r>
              <a:rPr lang="en-IN" dirty="0" smtClean="0">
                <a:latin typeface="Calibri" panose="020F0502020204030204" pitchFamily="34" charset="0"/>
              </a:rPr>
              <a:t>Bharatanatyam </a:t>
            </a:r>
            <a:r>
              <a:rPr lang="en-IN" dirty="0">
                <a:latin typeface="Calibri" panose="020F0502020204030204" pitchFamily="34" charset="0"/>
              </a:rPr>
              <a:t>dancers wear a unique set of </a:t>
            </a:r>
            <a:r>
              <a:rPr lang="en-IN" dirty="0" smtClean="0">
                <a:latin typeface="Calibri" panose="020F0502020204030204" pitchFamily="34" charset="0"/>
              </a:rPr>
              <a:t>jewellery </a:t>
            </a:r>
            <a:r>
              <a:rPr lang="en-IN" dirty="0">
                <a:latin typeface="Calibri" panose="020F0502020204030204" pitchFamily="34" charset="0"/>
              </a:rPr>
              <a:t>known as "Temple </a:t>
            </a:r>
            <a:r>
              <a:rPr lang="en-IN" dirty="0" smtClean="0">
                <a:latin typeface="Calibri" panose="020F0502020204030204" pitchFamily="34" charset="0"/>
              </a:rPr>
              <a:t>Jewellery" </a:t>
            </a:r>
            <a:r>
              <a:rPr lang="en-IN" dirty="0">
                <a:latin typeface="Calibri" panose="020F0502020204030204" pitchFamily="34" charset="0"/>
              </a:rPr>
              <a:t>during the performance. Kathak dancers wear kundan jewellery.  Odissi dancers wear jewellery made from intricate filigree silver jewellery </a:t>
            </a:r>
            <a:r>
              <a:rPr lang="en-IN" dirty="0" smtClean="0">
                <a:latin typeface="Calibri" panose="020F0502020204030204" pitchFamily="34" charset="0"/>
              </a:rPr>
              <a:t>pieces, so on and so forth.</a:t>
            </a:r>
            <a:endParaRPr lang="en-IN" dirty="0">
              <a:latin typeface="Calibri" panose="020F0502020204030204" pitchFamily="34" charset="0"/>
            </a:endParaRPr>
          </a:p>
          <a:p>
            <a:r>
              <a:rPr lang="en-IN" dirty="0" smtClean="0">
                <a:latin typeface="Calibri" panose="020F0502020204030204" pitchFamily="34" charset="0"/>
              </a:rPr>
              <a:t>Challenges for the artist to dance with this elaborate system on their </a:t>
            </a:r>
            <a:r>
              <a:rPr lang="en-IN" dirty="0" smtClean="0">
                <a:latin typeface="Calibri" panose="020F0502020204030204" pitchFamily="34" charset="0"/>
              </a:rPr>
              <a:t>body. It hurts, falls off, needs to be pinned properly </a:t>
            </a:r>
            <a:r>
              <a:rPr lang="en-IN" smtClean="0">
                <a:latin typeface="Calibri" panose="020F0502020204030204" pitchFamily="34" charset="0"/>
              </a:rPr>
              <a:t>etc </a:t>
            </a:r>
            <a:endParaRPr lang="en-IN" dirty="0" smtClean="0">
              <a:latin typeface="Calibri" panose="020F0502020204030204" pitchFamily="34" charset="0"/>
            </a:endParaRPr>
          </a:p>
          <a:p>
            <a:r>
              <a:rPr lang="en-IN" dirty="0">
                <a:latin typeface="Calibri" panose="020F0502020204030204" pitchFamily="34" charset="0"/>
              </a:rPr>
              <a:t>Some jewellery pieces act as a carrier or symbol of meaning – such as love, mourning, represent a character or even luck. Like the peacock feather or Mukut which is an essential Odissi dance </a:t>
            </a:r>
            <a:r>
              <a:rPr lang="en-IN" dirty="0" smtClean="0">
                <a:latin typeface="Calibri" panose="020F0502020204030204" pitchFamily="34" charset="0"/>
              </a:rPr>
              <a:t>jewellery </a:t>
            </a:r>
            <a:r>
              <a:rPr lang="en-IN" dirty="0">
                <a:latin typeface="Calibri" panose="020F0502020204030204" pitchFamily="34" charset="0"/>
              </a:rPr>
              <a:t>is to used to denote love for Krishna etc..</a:t>
            </a:r>
          </a:p>
          <a:p>
            <a:r>
              <a:rPr lang="en-IN" dirty="0" smtClean="0">
                <a:latin typeface="Calibri" panose="020F0502020204030204" pitchFamily="34" charset="0"/>
              </a:rPr>
              <a:t>As an artistic display to retain the uniqueness of the dance form.</a:t>
            </a:r>
          </a:p>
          <a:p>
            <a:r>
              <a:rPr lang="en-IN" dirty="0" smtClean="0">
                <a:latin typeface="Calibri" panose="020F0502020204030204" pitchFamily="34" charset="0"/>
              </a:rPr>
              <a:t>Some common  ornaments not covered include </a:t>
            </a:r>
            <a:r>
              <a:rPr lang="en-IN" dirty="0" smtClean="0">
                <a:latin typeface="Calibri" panose="020F0502020204030204" pitchFamily="34" charset="0"/>
              </a:rPr>
              <a:t>from different dance forms, finger rings, toe rings </a:t>
            </a:r>
            <a:r>
              <a:rPr lang="en-IN" dirty="0" smtClean="0">
                <a:latin typeface="Calibri" panose="020F0502020204030204" pitchFamily="34" charset="0"/>
              </a:rPr>
              <a:t>, bangles. It’s a vast topic.</a:t>
            </a:r>
            <a:endParaRPr lang="en-IN" dirty="0">
              <a:latin typeface="Calibri" panose="020F0502020204030204" pitchFamily="34" charset="0"/>
            </a:endParaRPr>
          </a:p>
        </p:txBody>
      </p:sp>
    </p:spTree>
    <p:extLst>
      <p:ext uri="{BB962C8B-B14F-4D97-AF65-F5344CB8AC3E}">
        <p14:creationId xmlns:p14="http://schemas.microsoft.com/office/powerpoint/2010/main" val="407002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11506200" cy="1293028"/>
          </a:xfrm>
        </p:spPr>
        <p:txBody>
          <a:bodyPr/>
          <a:lstStyle/>
          <a:p>
            <a:r>
              <a:rPr lang="en-IN" dirty="0" smtClean="0"/>
              <a:t>“</a:t>
            </a:r>
            <a:r>
              <a:rPr lang="en-IN" dirty="0" err="1" smtClean="0"/>
              <a:t>Natya</a:t>
            </a:r>
            <a:r>
              <a:rPr lang="en-IN" dirty="0" smtClean="0"/>
              <a:t> Shastra” </a:t>
            </a:r>
            <a:endParaRPr lang="en-IN" dirty="0"/>
          </a:p>
        </p:txBody>
      </p:sp>
      <p:sp>
        <p:nvSpPr>
          <p:cNvPr id="3" name="Content Placeholder 2"/>
          <p:cNvSpPr>
            <a:spLocks noGrp="1"/>
          </p:cNvSpPr>
          <p:nvPr>
            <p:ph idx="1"/>
          </p:nvPr>
        </p:nvSpPr>
        <p:spPr>
          <a:xfrm>
            <a:off x="323983" y="764373"/>
            <a:ext cx="5105267" cy="5499922"/>
          </a:xfrm>
        </p:spPr>
        <p:txBody>
          <a:bodyPr>
            <a:normAutofit lnSpcReduction="10000"/>
          </a:bodyPr>
          <a:lstStyle/>
          <a:p>
            <a:r>
              <a:rPr lang="en-IN" sz="2800" dirty="0" smtClean="0"/>
              <a:t>Ancient Indian text describing the Art and Science of dance.</a:t>
            </a:r>
          </a:p>
          <a:p>
            <a:r>
              <a:rPr lang="en-IN" sz="2800" dirty="0" smtClean="0"/>
              <a:t>Covers all aspects of dance: space, codes, music </a:t>
            </a:r>
            <a:r>
              <a:rPr lang="en-IN" sz="2800" dirty="0" err="1" smtClean="0"/>
              <a:t>etc</a:t>
            </a:r>
            <a:endParaRPr lang="en-IN" sz="2800" dirty="0" smtClean="0"/>
          </a:p>
          <a:p>
            <a:r>
              <a:rPr lang="en-IN" sz="2800" dirty="0" smtClean="0"/>
              <a:t>Special place for Jewellery</a:t>
            </a:r>
          </a:p>
          <a:p>
            <a:r>
              <a:rPr lang="en-IN" sz="2800" dirty="0" smtClean="0"/>
              <a:t>The first and most important aspect mentioned is </a:t>
            </a:r>
            <a:r>
              <a:rPr lang="en-IN" sz="2800" dirty="0" err="1" smtClean="0"/>
              <a:t>Shringar</a:t>
            </a:r>
            <a:r>
              <a:rPr lang="en-IN" sz="2800" dirty="0" smtClean="0"/>
              <a:t> – adornments (ornamentation, embellishment, beautification)</a:t>
            </a:r>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514" y="1701820"/>
            <a:ext cx="6076950" cy="4562475"/>
          </a:xfrm>
          <a:prstGeom prst="rect">
            <a:avLst/>
          </a:prstGeom>
        </p:spPr>
      </p:pic>
    </p:spTree>
    <p:extLst>
      <p:ext uri="{BB962C8B-B14F-4D97-AF65-F5344CB8AC3E}">
        <p14:creationId xmlns:p14="http://schemas.microsoft.com/office/powerpoint/2010/main" val="41941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180304"/>
            <a:ext cx="10991045" cy="1262130"/>
          </a:xfrm>
        </p:spPr>
        <p:txBody>
          <a:bodyPr/>
          <a:lstStyle/>
          <a:p>
            <a:r>
              <a:rPr lang="en-IN" dirty="0" smtClean="0"/>
              <a:t>Evolution of styles</a:t>
            </a:r>
            <a:endParaRPr lang="en-IN" dirty="0"/>
          </a:p>
        </p:txBody>
      </p:sp>
      <p:sp>
        <p:nvSpPr>
          <p:cNvPr id="3" name="Content Placeholder 2"/>
          <p:cNvSpPr>
            <a:spLocks noGrp="1"/>
          </p:cNvSpPr>
          <p:nvPr>
            <p:ph idx="1"/>
          </p:nvPr>
        </p:nvSpPr>
        <p:spPr>
          <a:xfrm>
            <a:off x="685800" y="1442434"/>
            <a:ext cx="10820400" cy="5125791"/>
          </a:xfrm>
        </p:spPr>
        <p:txBody>
          <a:bodyPr>
            <a:normAutofit fontScale="92500"/>
          </a:bodyPr>
          <a:lstStyle/>
          <a:p>
            <a:r>
              <a:rPr lang="en-IN" sz="3200" dirty="0" smtClean="0"/>
              <a:t>Different dance forms in different parts of India</a:t>
            </a:r>
          </a:p>
          <a:p>
            <a:r>
              <a:rPr lang="en-IN" sz="3200" dirty="0" smtClean="0"/>
              <a:t>Local material (Silver for Odissi, Gold for </a:t>
            </a:r>
            <a:r>
              <a:rPr lang="en-IN" sz="3200" dirty="0" err="1" smtClean="0"/>
              <a:t>Bharatnatyam</a:t>
            </a:r>
            <a:r>
              <a:rPr lang="en-IN" sz="3200" dirty="0" smtClean="0"/>
              <a:t> </a:t>
            </a:r>
            <a:r>
              <a:rPr lang="en-IN" sz="3200" dirty="0" err="1" smtClean="0"/>
              <a:t>etc</a:t>
            </a:r>
            <a:r>
              <a:rPr lang="en-IN" sz="3200" dirty="0" smtClean="0"/>
              <a:t>), local styles aligned to local culture and context (India is like Europe…different distinct cultures together)</a:t>
            </a:r>
          </a:p>
          <a:p>
            <a:r>
              <a:rPr lang="en-IN" sz="3200" dirty="0" smtClean="0"/>
              <a:t>Migration/evolution of Folk to classical of some dances (Odissi for example), changing sophistication of the Jewellery along with that</a:t>
            </a:r>
          </a:p>
          <a:p>
            <a:r>
              <a:rPr lang="en-IN" sz="3200" dirty="0" smtClean="0"/>
              <a:t>Jewellery and Costumes as part of codified vocabulary of classical forms-implied and explicit meanings ascribed to different pieces of jewellery to denote and convey something specific</a:t>
            </a:r>
          </a:p>
          <a:p>
            <a:endParaRPr lang="en-IN" dirty="0" smtClean="0"/>
          </a:p>
          <a:p>
            <a:endParaRPr lang="en-IN" dirty="0"/>
          </a:p>
        </p:txBody>
      </p:sp>
    </p:spTree>
    <p:extLst>
      <p:ext uri="{BB962C8B-B14F-4D97-AF65-F5344CB8AC3E}">
        <p14:creationId xmlns:p14="http://schemas.microsoft.com/office/powerpoint/2010/main" val="104369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3183"/>
            <a:ext cx="8610600" cy="1493949"/>
          </a:xfrm>
        </p:spPr>
        <p:txBody>
          <a:bodyPr/>
          <a:lstStyle/>
          <a:p>
            <a:r>
              <a:rPr lang="en-IN" dirty="0" smtClean="0"/>
              <a:t>Role of jewellery</a:t>
            </a:r>
            <a:endParaRPr lang="en-IN" dirty="0"/>
          </a:p>
        </p:txBody>
      </p:sp>
      <p:sp>
        <p:nvSpPr>
          <p:cNvPr id="3" name="Content Placeholder 2"/>
          <p:cNvSpPr>
            <a:spLocks noGrp="1"/>
          </p:cNvSpPr>
          <p:nvPr>
            <p:ph idx="1"/>
          </p:nvPr>
        </p:nvSpPr>
        <p:spPr>
          <a:xfrm>
            <a:off x="685800" y="1687132"/>
            <a:ext cx="10820400" cy="4868214"/>
          </a:xfrm>
        </p:spPr>
        <p:txBody>
          <a:bodyPr>
            <a:noAutofit/>
          </a:bodyPr>
          <a:lstStyle/>
          <a:p>
            <a:r>
              <a:rPr lang="en-IN" sz="2800" dirty="0" smtClean="0"/>
              <a:t>To accentuate the beauty of the dancer</a:t>
            </a:r>
          </a:p>
          <a:p>
            <a:r>
              <a:rPr lang="en-IN" sz="2800" dirty="0" smtClean="0"/>
              <a:t>Adds to the rhythm of music (</a:t>
            </a:r>
            <a:r>
              <a:rPr lang="en-IN" sz="2800" dirty="0" err="1" smtClean="0"/>
              <a:t>Ghungroos</a:t>
            </a:r>
            <a:r>
              <a:rPr lang="en-IN" sz="2800" dirty="0" smtClean="0"/>
              <a:t>…bangles)</a:t>
            </a:r>
          </a:p>
          <a:p>
            <a:r>
              <a:rPr lang="en-IN" sz="2800" dirty="0" smtClean="0"/>
              <a:t>Denotes status of characters (leading roles Vs others, class differences)</a:t>
            </a:r>
          </a:p>
          <a:p>
            <a:r>
              <a:rPr lang="en-IN" sz="2800" dirty="0" smtClean="0"/>
              <a:t>Codification of vocabulary with specific ornaments</a:t>
            </a:r>
          </a:p>
          <a:p>
            <a:r>
              <a:rPr lang="en-IN" sz="2800" dirty="0" smtClean="0"/>
              <a:t>Creating moods, emotions and denoting changes in them</a:t>
            </a:r>
          </a:p>
          <a:p>
            <a:r>
              <a:rPr lang="en-IN" sz="2800" dirty="0" smtClean="0"/>
              <a:t>Playing a part in the story (</a:t>
            </a:r>
            <a:r>
              <a:rPr lang="en-IN" sz="2800" dirty="0" err="1" smtClean="0"/>
              <a:t>Sita</a:t>
            </a:r>
            <a:r>
              <a:rPr lang="en-IN" sz="2800" dirty="0" smtClean="0"/>
              <a:t> dropping her Jewellery when abducted to show the way, giving her ring to Rama)</a:t>
            </a:r>
          </a:p>
        </p:txBody>
      </p:sp>
    </p:spTree>
    <p:extLst>
      <p:ext uri="{BB962C8B-B14F-4D97-AF65-F5344CB8AC3E}">
        <p14:creationId xmlns:p14="http://schemas.microsoft.com/office/powerpoint/2010/main" val="406130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Body and the </a:t>
            </a:r>
            <a:r>
              <a:rPr lang="en-IN" dirty="0" smtClean="0"/>
              <a:t>Jewellery</a:t>
            </a:r>
            <a:endParaRPr lang="en-IN" dirty="0"/>
          </a:p>
        </p:txBody>
      </p:sp>
      <p:pic>
        <p:nvPicPr>
          <p:cNvPr id="4" name="Content Placeholder 3" descr="kuchipudi-26-638-1.jpg"/>
          <p:cNvPicPr>
            <a:picLocks noGrp="1" noChangeAspect="1"/>
          </p:cNvPicPr>
          <p:nvPr>
            <p:ph idx="1"/>
          </p:nvPr>
        </p:nvPicPr>
        <p:blipFill>
          <a:blip r:embed="rId2"/>
          <a:stretch>
            <a:fillRect/>
          </a:stretch>
        </p:blipFill>
        <p:spPr>
          <a:xfrm>
            <a:off x="3415925" y="2193925"/>
            <a:ext cx="5360150" cy="4024313"/>
          </a:xfrm>
        </p:spPr>
      </p:pic>
    </p:spTree>
    <p:extLst>
      <p:ext uri="{BB962C8B-B14F-4D97-AF65-F5344CB8AC3E}">
        <p14:creationId xmlns:p14="http://schemas.microsoft.com/office/powerpoint/2010/main" val="316975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listing of typical Jewellery</a:t>
            </a:r>
            <a:endParaRPr lang="en-US" dirty="0"/>
          </a:p>
        </p:txBody>
      </p:sp>
      <p:pic>
        <p:nvPicPr>
          <p:cNvPr id="4" name="Content Placeholder 3" descr="kuchipudi-25-638.jpg"/>
          <p:cNvPicPr>
            <a:picLocks noGrp="1" noChangeAspect="1"/>
          </p:cNvPicPr>
          <p:nvPr>
            <p:ph idx="1"/>
          </p:nvPr>
        </p:nvPicPr>
        <p:blipFill>
          <a:blip r:embed="rId2"/>
          <a:stretch>
            <a:fillRect/>
          </a:stretch>
        </p:blipFill>
        <p:spPr>
          <a:xfrm>
            <a:off x="3415925" y="2193925"/>
            <a:ext cx="5360150" cy="4024313"/>
          </a:xfrm>
        </p:spPr>
      </p:pic>
    </p:spTree>
    <p:extLst>
      <p:ext uri="{BB962C8B-B14F-4D97-AF65-F5344CB8AC3E}">
        <p14:creationId xmlns:p14="http://schemas.microsoft.com/office/powerpoint/2010/main" val="200785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Examples of Jewellery</a:t>
            </a:r>
            <a:endParaRPr lang="en-IN" dirty="0"/>
          </a:p>
        </p:txBody>
      </p:sp>
      <p:sp>
        <p:nvSpPr>
          <p:cNvPr id="3" name="Subtitle 2"/>
          <p:cNvSpPr>
            <a:spLocks noGrp="1"/>
          </p:cNvSpPr>
          <p:nvPr>
            <p:ph type="subTitle" idx="1"/>
          </p:nvPr>
        </p:nvSpPr>
        <p:spPr/>
        <p:txBody>
          <a:bodyPr>
            <a:normAutofit/>
          </a:bodyPr>
          <a:lstStyle/>
          <a:p>
            <a:r>
              <a:rPr lang="en-IN" sz="2800" b="1" i="1" dirty="0" smtClean="0"/>
              <a:t>Head To Toe</a:t>
            </a:r>
            <a:endParaRPr lang="en-IN" sz="2800" b="1" i="1" dirty="0"/>
          </a:p>
        </p:txBody>
      </p:sp>
    </p:spTree>
    <p:extLst>
      <p:ext uri="{BB962C8B-B14F-4D97-AF65-F5344CB8AC3E}">
        <p14:creationId xmlns:p14="http://schemas.microsoft.com/office/powerpoint/2010/main" val="135734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7171" y="412331"/>
            <a:ext cx="4095482" cy="584775"/>
          </a:xfrm>
          <a:prstGeom prst="rect">
            <a:avLst/>
          </a:prstGeom>
          <a:noFill/>
        </p:spPr>
        <p:txBody>
          <a:bodyPr wrap="square" rtlCol="0">
            <a:spAutoFit/>
          </a:bodyPr>
          <a:lstStyle/>
          <a:p>
            <a:r>
              <a:rPr lang="en-IN" sz="3200" dirty="0" smtClean="0"/>
              <a:t>Mang </a:t>
            </a:r>
            <a:r>
              <a:rPr lang="en-IN" sz="3200" dirty="0" err="1" smtClean="0"/>
              <a:t>Teeka</a:t>
            </a:r>
            <a:endParaRPr lang="en-IN" sz="3200" dirty="0"/>
          </a:p>
        </p:txBody>
      </p:sp>
      <p:sp>
        <p:nvSpPr>
          <p:cNvPr id="3" name="Rectangle 2"/>
          <p:cNvSpPr/>
          <p:nvPr/>
        </p:nvSpPr>
        <p:spPr>
          <a:xfrm>
            <a:off x="193183" y="87411"/>
            <a:ext cx="5722512" cy="6463308"/>
          </a:xfrm>
          <a:prstGeom prst="rect">
            <a:avLst/>
          </a:prstGeom>
        </p:spPr>
        <p:txBody>
          <a:bodyPr wrap="square">
            <a:spAutoFit/>
          </a:bodyPr>
          <a:lstStyle/>
          <a:p>
            <a:pPr marL="285750" indent="-285750">
              <a:buFont typeface="Arial" panose="020B0604020202020204" pitchFamily="34" charset="0"/>
              <a:buChar char="•"/>
            </a:pPr>
            <a:r>
              <a:rPr lang="en-IN" dirty="0"/>
              <a:t>The </a:t>
            </a:r>
            <a:r>
              <a:rPr lang="en-IN" dirty="0" err="1"/>
              <a:t>tika</a:t>
            </a:r>
            <a:r>
              <a:rPr lang="en-IN" dirty="0"/>
              <a:t> is a composite ornament composed of a chain with a hook at one end and a pendant at the other. </a:t>
            </a:r>
            <a:endParaRPr lang="en-IN" dirty="0" smtClean="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smtClean="0"/>
              <a:t>The </a:t>
            </a:r>
            <a:r>
              <a:rPr lang="en-IN" dirty="0"/>
              <a:t>hook holds the </a:t>
            </a:r>
            <a:r>
              <a:rPr lang="en-IN" dirty="0" err="1"/>
              <a:t>tika</a:t>
            </a:r>
            <a:r>
              <a:rPr lang="en-IN" dirty="0"/>
              <a:t> at the hair end, while the pendant falls on the exact </a:t>
            </a:r>
            <a:r>
              <a:rPr lang="en-IN" dirty="0" err="1"/>
              <a:t>center</a:t>
            </a:r>
            <a:r>
              <a:rPr lang="en-IN" dirty="0"/>
              <a:t> of the forehead. </a:t>
            </a:r>
            <a:endParaRPr lang="en-IN" dirty="0" smtClean="0"/>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The</a:t>
            </a:r>
            <a:r>
              <a:rPr lang="en-IN" dirty="0"/>
              <a:t> </a:t>
            </a:r>
            <a:r>
              <a:rPr lang="en-IN" i="1" dirty="0" err="1"/>
              <a:t>maang</a:t>
            </a:r>
            <a:r>
              <a:rPr lang="en-IN" i="1" dirty="0"/>
              <a:t> tikka</a:t>
            </a:r>
            <a:r>
              <a:rPr lang="en-IN" dirty="0"/>
              <a:t> is a prime accessory for </a:t>
            </a:r>
            <a:r>
              <a:rPr lang="en-IN" dirty="0" smtClean="0"/>
              <a:t>Indian Classical dancers. </a:t>
            </a:r>
            <a:r>
              <a:rPr lang="en-IN" dirty="0"/>
              <a:t>It </a:t>
            </a:r>
            <a:r>
              <a:rPr lang="en-IN" dirty="0" smtClean="0"/>
              <a:t>represents </a:t>
            </a:r>
            <a:r>
              <a:rPr lang="en-IN" dirty="0"/>
              <a:t>the third eye, or the power of the soul. The forehead’s </a:t>
            </a:r>
            <a:r>
              <a:rPr lang="en-IN" dirty="0" err="1"/>
              <a:t>center</a:t>
            </a:r>
            <a:r>
              <a:rPr lang="en-IN" dirty="0"/>
              <a:t>, where the </a:t>
            </a:r>
            <a:r>
              <a:rPr lang="en-IN" i="1" dirty="0" err="1"/>
              <a:t>maang</a:t>
            </a:r>
            <a:r>
              <a:rPr lang="en-IN" i="1" dirty="0"/>
              <a:t> tikka</a:t>
            </a:r>
            <a:r>
              <a:rPr lang="en-IN" dirty="0"/>
              <a:t> is placed, also signifies one’s ability to control emotions, and the power of concentration. </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In Odissi it is called the </a:t>
            </a:r>
            <a:r>
              <a:rPr lang="en-IN" dirty="0" err="1" smtClean="0"/>
              <a:t>Seenthi</a:t>
            </a:r>
            <a:r>
              <a:rPr lang="en-IN" dirty="0" smtClean="0"/>
              <a:t>, </a:t>
            </a:r>
            <a:r>
              <a:rPr lang="en-IN" dirty="0" err="1" smtClean="0"/>
              <a:t>Mathami</a:t>
            </a:r>
            <a:r>
              <a:rPr lang="en-IN" dirty="0"/>
              <a:t> or </a:t>
            </a:r>
            <a:r>
              <a:rPr lang="en-IN" dirty="0" err="1"/>
              <a:t>Matha</a:t>
            </a:r>
            <a:r>
              <a:rPr lang="en-IN" dirty="0"/>
              <a:t> Patti (forehead ornament), </a:t>
            </a:r>
            <a:r>
              <a:rPr lang="en-IN" dirty="0" err="1"/>
              <a:t>Allaka</a:t>
            </a:r>
            <a:r>
              <a:rPr lang="en-IN" dirty="0"/>
              <a:t> (head piece on which the tikka hangs), </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dirty="0" smtClean="0"/>
              <a:t>In </a:t>
            </a:r>
            <a:r>
              <a:rPr lang="en-IN" dirty="0" err="1" smtClean="0"/>
              <a:t>Bharatnatyam</a:t>
            </a:r>
            <a:r>
              <a:rPr lang="en-IN" dirty="0" smtClean="0"/>
              <a:t>, the Mang </a:t>
            </a:r>
            <a:r>
              <a:rPr lang="en-IN" dirty="0" err="1" smtClean="0"/>
              <a:t>tika</a:t>
            </a:r>
            <a:r>
              <a:rPr lang="en-IN" dirty="0" smtClean="0"/>
              <a:t> is accompanied by the Surya (Sun) and Chandra (ornaments) too.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757" y="1335893"/>
            <a:ext cx="3006277" cy="20565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757" y="3621912"/>
            <a:ext cx="3027005" cy="20327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762" y="1999853"/>
            <a:ext cx="2247900" cy="2638425"/>
          </a:xfrm>
          <a:prstGeom prst="rect">
            <a:avLst/>
          </a:prstGeom>
        </p:spPr>
      </p:pic>
    </p:spTree>
    <p:extLst>
      <p:ext uri="{BB962C8B-B14F-4D97-AF65-F5344CB8AC3E}">
        <p14:creationId xmlns:p14="http://schemas.microsoft.com/office/powerpoint/2010/main" val="277542663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757</TotalTime>
  <Words>1900</Words>
  <Application>Microsoft Office PowerPoint</Application>
  <PresentationFormat>Widescreen</PresentationFormat>
  <Paragraphs>142</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Georgia</vt:lpstr>
      <vt:lpstr>Helvetica</vt:lpstr>
      <vt:lpstr>Times New Roman</vt:lpstr>
      <vt:lpstr>Vapor Trail</vt:lpstr>
      <vt:lpstr>Indian Dance Jewellery</vt:lpstr>
      <vt:lpstr>History </vt:lpstr>
      <vt:lpstr>“Natya Shastra” </vt:lpstr>
      <vt:lpstr>Evolution of styles</vt:lpstr>
      <vt:lpstr>Role of jewellery</vt:lpstr>
      <vt:lpstr>Body and the Jewellery</vt:lpstr>
      <vt:lpstr>A listing of typical Jewellery</vt:lpstr>
      <vt:lpstr>Examples of Jewellery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Kada – wrist ornament</vt:lpstr>
      <vt:lpstr>Vanki - Arm Ornament </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Dance Jewellery</dc:title>
  <dc:creator>Simran Godhwani</dc:creator>
  <cp:lastModifiedBy>Simran Godhwani</cp:lastModifiedBy>
  <cp:revision>80</cp:revision>
  <dcterms:created xsi:type="dcterms:W3CDTF">2016-04-18T08:30:52Z</dcterms:created>
  <dcterms:modified xsi:type="dcterms:W3CDTF">2016-06-01T11:11:03Z</dcterms:modified>
</cp:coreProperties>
</file>